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8288000" cy="10287000"/>
  <p:notesSz cx="6858000" cy="9144000"/>
  <p:embeddedFontLst>
    <p:embeddedFont>
      <p:font typeface="Agrandir" panose="020B0604020202020204" charset="-94"/>
      <p:regular r:id="rId25"/>
    </p:embeddedFont>
    <p:embeddedFont>
      <p:font typeface="Agrandir Bold" panose="020B0604020202020204" charset="-94"/>
      <p:regular r:id="rId26"/>
    </p:embeddedFont>
    <p:embeddedFont>
      <p:font typeface="Arimo" panose="020B0604020202020204" charset="0"/>
      <p:regular r:id="rId27"/>
    </p:embeddedFont>
    <p:embeddedFont>
      <p:font typeface="Calibri" panose="020F0502020204030204" pitchFamily="34" charset="0"/>
      <p:regular r:id="rId28"/>
      <p:bold r:id="rId29"/>
      <p:italic r:id="rId30"/>
      <p:boldItalic r:id="rId31"/>
    </p:embeddedFont>
    <p:embeddedFont>
      <p:font typeface="Times New Roman" panose="02020603050405020304" pitchFamily="18" charset="0"/>
      <p:regular r:id="rId32"/>
    </p:embeddedFont>
    <p:embeddedFont>
      <p:font typeface="Times New Roman Bold" panose="020B0604020202020204" charset="-94"/>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42"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8.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10.png>
</file>

<file path=ppt/media/image11.png>
</file>

<file path=ppt/media/image2.gif>
</file>

<file path=ppt/media/image3.gif>
</file>

<file path=ppt/media/image4.gif>
</file>

<file path=ppt/media/image5.g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gif"/><Relationship Id="rId1" Type="http://schemas.openxmlformats.org/officeDocument/2006/relationships/slideLayout" Target="../slideLayouts/slideLayout7.xml"/><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10800000">
            <a:off x="6333452" y="-1797179"/>
            <a:ext cx="15735219" cy="13881357"/>
          </a:xfrm>
          <a:prstGeom prst="rect">
            <a:avLst/>
          </a:prstGeom>
        </p:spPr>
      </p:pic>
      <p:grpSp>
        <p:nvGrpSpPr>
          <p:cNvPr id="3" name="Group 3"/>
          <p:cNvGrpSpPr/>
          <p:nvPr/>
        </p:nvGrpSpPr>
        <p:grpSpPr>
          <a:xfrm>
            <a:off x="2159795" y="3877443"/>
            <a:ext cx="13688051" cy="2532115"/>
            <a:chOff x="0" y="0"/>
            <a:chExt cx="18250735" cy="3376153"/>
          </a:xfrm>
        </p:grpSpPr>
        <p:sp>
          <p:nvSpPr>
            <p:cNvPr id="4" name="TextBox 4"/>
            <p:cNvSpPr txBox="1"/>
            <p:nvPr/>
          </p:nvSpPr>
          <p:spPr>
            <a:xfrm>
              <a:off x="0" y="-126365"/>
              <a:ext cx="18250735" cy="2404555"/>
            </a:xfrm>
            <a:prstGeom prst="rect">
              <a:avLst/>
            </a:prstGeom>
          </p:spPr>
          <p:txBody>
            <a:bodyPr lIns="0" tIns="0" rIns="0" bIns="0" rtlCol="0" anchor="t">
              <a:spAutoFit/>
            </a:bodyPr>
            <a:lstStyle/>
            <a:p>
              <a:pPr algn="ctr">
                <a:lnSpc>
                  <a:spcPts val="7618"/>
                </a:lnSpc>
              </a:pPr>
              <a:r>
                <a:rPr lang="en-US" sz="6926" b="1">
                  <a:solidFill>
                    <a:srgbClr val="2B2B2B"/>
                  </a:solidFill>
                  <a:latin typeface="Agrandir Bold"/>
                  <a:ea typeface="Agrandir Bold"/>
                  <a:cs typeface="Agrandir Bold"/>
                  <a:sym typeface="Agrandir Bold"/>
                </a:rPr>
                <a:t>Çekişmeli Üretici Ağlar</a:t>
              </a:r>
            </a:p>
            <a:p>
              <a:pPr algn="ctr">
                <a:lnSpc>
                  <a:spcPts val="5308"/>
                </a:lnSpc>
              </a:pPr>
              <a:r>
                <a:rPr lang="en-US" sz="4826" b="1">
                  <a:solidFill>
                    <a:srgbClr val="2B2B2B"/>
                  </a:solidFill>
                  <a:latin typeface="Agrandir Bold"/>
                  <a:ea typeface="Agrandir Bold"/>
                  <a:cs typeface="Agrandir Bold"/>
                  <a:sym typeface="Agrandir Bold"/>
                </a:rPr>
                <a:t>(Generative Adversarial Networks - GANs)</a:t>
              </a:r>
            </a:p>
          </p:txBody>
        </p:sp>
        <p:sp>
          <p:nvSpPr>
            <p:cNvPr id="5" name="TextBox 5"/>
            <p:cNvSpPr txBox="1"/>
            <p:nvPr/>
          </p:nvSpPr>
          <p:spPr>
            <a:xfrm>
              <a:off x="0" y="2614312"/>
              <a:ext cx="18250735" cy="761841"/>
            </a:xfrm>
            <a:prstGeom prst="rect">
              <a:avLst/>
            </a:prstGeom>
          </p:spPr>
          <p:txBody>
            <a:bodyPr lIns="0" tIns="0" rIns="0" bIns="0" rtlCol="0" anchor="t">
              <a:spAutoFit/>
            </a:bodyPr>
            <a:lstStyle/>
            <a:p>
              <a:pPr algn="ctr">
                <a:lnSpc>
                  <a:spcPts val="4206"/>
                </a:lnSpc>
                <a:spcBef>
                  <a:spcPct val="0"/>
                </a:spcBef>
              </a:pPr>
              <a:r>
                <a:rPr lang="en-US" sz="3004">
                  <a:solidFill>
                    <a:srgbClr val="2B2B2B"/>
                  </a:solidFill>
                  <a:latin typeface="Agrandir"/>
                  <a:ea typeface="Agrandir"/>
                  <a:cs typeface="Agrandir"/>
                  <a:sym typeface="Agrandir"/>
                </a:rPr>
                <a:t>Doç. Dr. Fatih ÖZYURT</a:t>
              </a:r>
            </a:p>
          </p:txBody>
        </p:sp>
      </p:grpSp>
      <p:pic>
        <p:nvPicPr>
          <p:cNvPr id="6" name="Picture 6"/>
          <p:cNvPicPr>
            <a:picLocks noChangeAspect="1"/>
          </p:cNvPicPr>
          <p:nvPr/>
        </p:nvPicPr>
        <p:blipFill>
          <a:blip r:embed="rId3">
            <a:alphaModFix amt="50000"/>
          </a:blip>
          <a:srcRect/>
          <a:stretch>
            <a:fillRect/>
          </a:stretch>
        </p:blipFill>
        <p:spPr>
          <a:xfrm>
            <a:off x="-2318726" y="-376453"/>
            <a:ext cx="9743013" cy="1709948"/>
          </a:xfrm>
          <a:prstGeom prst="rect">
            <a:avLst/>
          </a:prstGeom>
        </p:spPr>
      </p:pic>
      <p:pic>
        <p:nvPicPr>
          <p:cNvPr id="7" name="Picture 7"/>
          <p:cNvPicPr>
            <a:picLocks noChangeAspect="1"/>
          </p:cNvPicPr>
          <p:nvPr/>
        </p:nvPicPr>
        <p:blipFill>
          <a:blip r:embed="rId4">
            <a:alphaModFix amt="25000"/>
          </a:blip>
          <a:srcRect/>
          <a:stretch>
            <a:fillRect/>
          </a:stretch>
        </p:blipFill>
        <p:spPr>
          <a:xfrm rot="-7199120">
            <a:off x="-2896988" y="-1002021"/>
            <a:ext cx="5793977" cy="589544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412312" y="1801826"/>
            <a:ext cx="14550788" cy="8480473"/>
            <a:chOff x="0" y="-85725"/>
            <a:chExt cx="19401051" cy="11307298"/>
          </a:xfrm>
        </p:grpSpPr>
        <p:sp>
          <p:nvSpPr>
            <p:cNvPr id="5" name="TextBox 5"/>
            <p:cNvSpPr txBox="1"/>
            <p:nvPr/>
          </p:nvSpPr>
          <p:spPr>
            <a:xfrm>
              <a:off x="0" y="-85725"/>
              <a:ext cx="19401051" cy="1863725"/>
            </a:xfrm>
            <a:prstGeom prst="rect">
              <a:avLst/>
            </a:prstGeom>
          </p:spPr>
          <p:txBody>
            <a:bodyPr lIns="0" tIns="0" rIns="0" bIns="0" rtlCol="0" anchor="t">
              <a:spAutoFit/>
            </a:bodyPr>
            <a:lstStyle/>
            <a:p>
              <a:pPr algn="l">
                <a:lnSpc>
                  <a:spcPts val="5272"/>
                </a:lnSpc>
              </a:pPr>
              <a:r>
                <a:rPr lang="en-US" sz="4393" b="1">
                  <a:solidFill>
                    <a:srgbClr val="00BF63"/>
                  </a:solidFill>
                  <a:latin typeface="Times New Roman Bold"/>
                  <a:ea typeface="Times New Roman Bold"/>
                  <a:cs typeface="Times New Roman Bold"/>
                  <a:sym typeface="Times New Roman Bold"/>
                </a:rPr>
                <a:t>Derin Çekişmeli Üretici Ağlar</a:t>
              </a:r>
            </a:p>
            <a:p>
              <a:pPr marL="0" lvl="0" indent="0" algn="l">
                <a:lnSpc>
                  <a:spcPts val="5272"/>
                </a:lnSpc>
                <a:spcBef>
                  <a:spcPct val="0"/>
                </a:spcBef>
              </a:pPr>
              <a:r>
                <a:rPr lang="en-US" sz="4393" b="1">
                  <a:solidFill>
                    <a:srgbClr val="00BF63"/>
                  </a:solidFill>
                  <a:latin typeface="Times New Roman Bold"/>
                  <a:ea typeface="Times New Roman Bold"/>
                  <a:cs typeface="Times New Roman Bold"/>
                  <a:sym typeface="Times New Roman Bold"/>
                </a:rPr>
                <a:t>(DCGAN - Deep Convolutional GAN)</a:t>
              </a:r>
            </a:p>
          </p:txBody>
        </p:sp>
        <p:sp>
          <p:nvSpPr>
            <p:cNvPr id="6" name="TextBox 6"/>
            <p:cNvSpPr txBox="1"/>
            <p:nvPr/>
          </p:nvSpPr>
          <p:spPr>
            <a:xfrm>
              <a:off x="0" y="2293743"/>
              <a:ext cx="19401051" cy="8927830"/>
            </a:xfrm>
            <a:prstGeom prst="rect">
              <a:avLst/>
            </a:prstGeom>
          </p:spPr>
          <p:txBody>
            <a:bodyPr lIns="0" tIns="0" rIns="0" bIns="0" rtlCol="0" anchor="t">
              <a:spAutoFit/>
            </a:bodyPr>
            <a:lstStyle/>
            <a:p>
              <a:pPr algn="just">
                <a:lnSpc>
                  <a:spcPts val="3515"/>
                </a:lnSpc>
              </a:pPr>
              <a:r>
                <a:rPr lang="en-US" sz="2511" dirty="0" err="1">
                  <a:solidFill>
                    <a:srgbClr val="000000"/>
                  </a:solidFill>
                  <a:latin typeface="Times New Roman"/>
                  <a:ea typeface="Times New Roman"/>
                  <a:cs typeface="Times New Roman"/>
                  <a:sym typeface="Times New Roman"/>
                </a:rPr>
                <a:t>Temel</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özellikleri</a:t>
              </a:r>
              <a:r>
                <a:rPr lang="en-US" sz="2511" dirty="0">
                  <a:solidFill>
                    <a:srgbClr val="000000"/>
                  </a:solidFill>
                  <a:latin typeface="Times New Roman"/>
                  <a:ea typeface="Times New Roman"/>
                  <a:cs typeface="Times New Roman"/>
                  <a:sym typeface="Times New Roman"/>
                </a:rPr>
                <a:t>:</a:t>
              </a:r>
            </a:p>
            <a:p>
              <a:pPr marL="542128" lvl="1" indent="-271064" algn="just">
                <a:lnSpc>
                  <a:spcPts val="3515"/>
                </a:lnSpc>
                <a:buFont typeface="Arial"/>
                <a:buChar char="•"/>
              </a:pPr>
              <a:r>
                <a:rPr lang="en-US" sz="2511" dirty="0">
                  <a:solidFill>
                    <a:srgbClr val="000000"/>
                  </a:solidFill>
                  <a:latin typeface="Times New Roman"/>
                  <a:ea typeface="Times New Roman"/>
                  <a:cs typeface="Times New Roman"/>
                  <a:sym typeface="Times New Roman"/>
                </a:rPr>
                <a:t>Generator </a:t>
              </a:r>
              <a:r>
                <a:rPr lang="en-US" sz="2511" dirty="0" err="1">
                  <a:solidFill>
                    <a:srgbClr val="000000"/>
                  </a:solidFill>
                  <a:latin typeface="Times New Roman"/>
                  <a:ea typeface="Times New Roman"/>
                  <a:cs typeface="Times New Roman"/>
                  <a:sym typeface="Times New Roman"/>
                </a:rPr>
                <a:t>ve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Discriminator'da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evrişimli</a:t>
              </a:r>
              <a:r>
                <a:rPr lang="en-US" sz="2511" dirty="0">
                  <a:solidFill>
                    <a:srgbClr val="000000"/>
                  </a:solidFill>
                  <a:latin typeface="Times New Roman"/>
                  <a:ea typeface="Times New Roman"/>
                  <a:cs typeface="Times New Roman"/>
                  <a:sym typeface="Times New Roman"/>
                </a:rPr>
                <a:t> (convolutional) </a:t>
              </a:r>
              <a:r>
                <a:rPr lang="en-US" sz="2511" dirty="0" err="1">
                  <a:solidFill>
                    <a:srgbClr val="000000"/>
                  </a:solidFill>
                  <a:latin typeface="Times New Roman"/>
                  <a:ea typeface="Times New Roman"/>
                  <a:cs typeface="Times New Roman"/>
                  <a:sym typeface="Times New Roman"/>
                </a:rPr>
                <a:t>katmanlar</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kullanır</a:t>
              </a:r>
              <a:r>
                <a:rPr lang="tr-TR" sz="2511" dirty="0">
                  <a:solidFill>
                    <a:srgbClr val="000000"/>
                  </a:solidFill>
                  <a:latin typeface="Times New Roman"/>
                  <a:ea typeface="Times New Roman"/>
                  <a:cs typeface="Times New Roman"/>
                  <a:sym typeface="Times New Roman"/>
                </a:rPr>
                <a:t>.</a:t>
              </a:r>
              <a:endParaRPr lang="en-US" sz="2511" dirty="0">
                <a:solidFill>
                  <a:srgbClr val="000000"/>
                </a:solidFill>
                <a:latin typeface="Times New Roman"/>
                <a:ea typeface="Times New Roman"/>
                <a:cs typeface="Times New Roman"/>
                <a:sym typeface="Times New Roman"/>
              </a:endParaRPr>
            </a:p>
            <a:p>
              <a:pPr marL="542128" lvl="1" indent="-271064" algn="just">
                <a:lnSpc>
                  <a:spcPts val="3515"/>
                </a:lnSpc>
                <a:buFont typeface="Arial"/>
                <a:buChar char="•"/>
              </a:pPr>
              <a:r>
                <a:rPr lang="en-US" sz="2511" dirty="0">
                  <a:solidFill>
                    <a:srgbClr val="000000"/>
                  </a:solidFill>
                  <a:latin typeface="Times New Roman"/>
                  <a:ea typeface="Times New Roman"/>
                  <a:cs typeface="Times New Roman"/>
                  <a:sym typeface="Times New Roman"/>
                </a:rPr>
                <a:t>Tam </a:t>
              </a:r>
              <a:r>
                <a:rPr lang="en-US" sz="2511" dirty="0" err="1">
                  <a:solidFill>
                    <a:srgbClr val="000000"/>
                  </a:solidFill>
                  <a:latin typeface="Times New Roman"/>
                  <a:ea typeface="Times New Roman"/>
                  <a:cs typeface="Times New Roman"/>
                  <a:sym typeface="Times New Roman"/>
                </a:rPr>
                <a:t>bağlı</a:t>
              </a:r>
              <a:r>
                <a:rPr lang="en-US" sz="2511" dirty="0">
                  <a:solidFill>
                    <a:srgbClr val="000000"/>
                  </a:solidFill>
                  <a:latin typeface="Times New Roman"/>
                  <a:ea typeface="Times New Roman"/>
                  <a:cs typeface="Times New Roman"/>
                  <a:sym typeface="Times New Roman"/>
                </a:rPr>
                <a:t> (fully connected) </a:t>
              </a:r>
              <a:r>
                <a:rPr lang="en-US" sz="2511" dirty="0" err="1">
                  <a:solidFill>
                    <a:srgbClr val="000000"/>
                  </a:solidFill>
                  <a:latin typeface="Times New Roman"/>
                  <a:ea typeface="Times New Roman"/>
                  <a:cs typeface="Times New Roman"/>
                  <a:sym typeface="Times New Roman"/>
                </a:rPr>
                <a:t>katmanlar</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yerine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evrişimli</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katmanlar</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tercih</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edilir</a:t>
              </a:r>
              <a:r>
                <a:rPr lang="tr-TR" sz="2511" dirty="0">
                  <a:solidFill>
                    <a:srgbClr val="000000"/>
                  </a:solidFill>
                  <a:latin typeface="Times New Roman"/>
                  <a:ea typeface="Times New Roman"/>
                  <a:cs typeface="Times New Roman"/>
                  <a:sym typeface="Times New Roman"/>
                </a:rPr>
                <a:t>.</a:t>
              </a:r>
              <a:endParaRPr lang="en-US" sz="2511" dirty="0">
                <a:solidFill>
                  <a:srgbClr val="000000"/>
                </a:solidFill>
                <a:latin typeface="Times New Roman"/>
                <a:ea typeface="Times New Roman"/>
                <a:cs typeface="Times New Roman"/>
                <a:sym typeface="Times New Roman"/>
              </a:endParaRPr>
            </a:p>
            <a:p>
              <a:pPr marL="542128" lvl="1" indent="-271064"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Generator'da</a:t>
              </a:r>
              <a:r>
                <a:rPr lang="en-US" sz="2511" dirty="0">
                  <a:solidFill>
                    <a:srgbClr val="000000"/>
                  </a:solidFill>
                  <a:latin typeface="Times New Roman"/>
                  <a:ea typeface="Times New Roman"/>
                  <a:cs typeface="Times New Roman"/>
                  <a:sym typeface="Times New Roman"/>
                </a:rPr>
                <a:t> transposed convolution </a:t>
              </a:r>
              <a:r>
                <a:rPr lang="en-US" sz="2511" dirty="0" err="1">
                  <a:solidFill>
                    <a:srgbClr val="000000"/>
                  </a:solidFill>
                  <a:latin typeface="Times New Roman"/>
                  <a:ea typeface="Times New Roman"/>
                  <a:cs typeface="Times New Roman"/>
                  <a:sym typeface="Times New Roman"/>
                </a:rPr>
                <a:t>kullanılır</a:t>
              </a:r>
              <a:r>
                <a:rPr lang="tr-TR" sz="2511" dirty="0">
                  <a:solidFill>
                    <a:srgbClr val="000000"/>
                  </a:solidFill>
                  <a:latin typeface="Times New Roman"/>
                  <a:ea typeface="Times New Roman"/>
                  <a:cs typeface="Times New Roman"/>
                  <a:sym typeface="Times New Roman"/>
                </a:rPr>
                <a:t>. </a:t>
              </a:r>
              <a:r>
                <a:rPr lang="tr-TR" sz="2511" dirty="0">
                  <a:solidFill>
                    <a:srgbClr val="000000"/>
                  </a:solidFill>
                  <a:latin typeface="Times New Roman"/>
                  <a:cs typeface="Times New Roman"/>
                  <a:sym typeface="Times New Roman"/>
                </a:rPr>
                <a:t>(</a:t>
              </a:r>
              <a:r>
                <a:rPr lang="tr-TR" sz="2511" dirty="0" err="1">
                  <a:solidFill>
                    <a:srgbClr val="000000"/>
                  </a:solidFill>
                  <a:latin typeface="Times New Roman"/>
                  <a:cs typeface="Times New Roman"/>
                </a:rPr>
                <a:t>deconvolution</a:t>
              </a:r>
              <a:r>
                <a:rPr lang="tr-TR" sz="2511" dirty="0">
                  <a:solidFill>
                    <a:srgbClr val="000000"/>
                  </a:solidFill>
                  <a:latin typeface="Times New Roman"/>
                  <a:cs typeface="Times New Roman"/>
                </a:rPr>
                <a:t>-</a:t>
              </a:r>
              <a:r>
                <a:rPr lang="tr-TR" sz="2800" dirty="0"/>
                <a:t> </a:t>
              </a:r>
              <a:r>
                <a:rPr lang="tr-TR" sz="2511" dirty="0">
                  <a:solidFill>
                    <a:srgbClr val="000000"/>
                  </a:solidFill>
                  <a:latin typeface="Times New Roman"/>
                  <a:cs typeface="Times New Roman"/>
                </a:rPr>
                <a:t>küçük boyutlu bir </a:t>
              </a:r>
              <a:r>
                <a:rPr lang="tr-TR" sz="2511" dirty="0" err="1">
                  <a:solidFill>
                    <a:srgbClr val="000000"/>
                  </a:solidFill>
                  <a:latin typeface="Times New Roman"/>
                  <a:cs typeface="Times New Roman"/>
                </a:rPr>
                <a:t>tensörü</a:t>
              </a:r>
              <a:r>
                <a:rPr lang="tr-TR" sz="2511" dirty="0">
                  <a:solidFill>
                    <a:srgbClr val="000000"/>
                  </a:solidFill>
                  <a:latin typeface="Times New Roman"/>
                  <a:cs typeface="Times New Roman"/>
                </a:rPr>
                <a:t> (örneğin, bir gürültü vektörünü) daha büyük boyutlu bir </a:t>
              </a:r>
              <a:r>
                <a:rPr lang="tr-TR" sz="2511" dirty="0" err="1">
                  <a:solidFill>
                    <a:srgbClr val="000000"/>
                  </a:solidFill>
                  <a:latin typeface="Times New Roman"/>
                  <a:cs typeface="Times New Roman"/>
                </a:rPr>
                <a:t>tensöre</a:t>
              </a:r>
              <a:r>
                <a:rPr lang="tr-TR" sz="2511" dirty="0">
                  <a:solidFill>
                    <a:srgbClr val="000000"/>
                  </a:solidFill>
                  <a:latin typeface="Times New Roman"/>
                  <a:cs typeface="Times New Roman"/>
                </a:rPr>
                <a:t> dönüştürmek için kullanılır. </a:t>
              </a:r>
              <a:r>
                <a:rPr lang="tr-TR" sz="2511" dirty="0">
                  <a:solidFill>
                    <a:srgbClr val="000000"/>
                  </a:solidFill>
                  <a:latin typeface="Times New Roman"/>
                  <a:cs typeface="Times New Roman"/>
                  <a:sym typeface="Times New Roman"/>
                </a:rPr>
                <a:t>)</a:t>
              </a:r>
              <a:endParaRPr lang="en-US" sz="2511" dirty="0">
                <a:solidFill>
                  <a:srgbClr val="000000"/>
                </a:solidFill>
                <a:latin typeface="Times New Roman"/>
                <a:cs typeface="Times New Roman"/>
                <a:sym typeface="Times New Roman"/>
              </a:endParaRPr>
            </a:p>
            <a:p>
              <a:pPr marL="542128" lvl="1" indent="-271064"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Discriminator'da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strided</a:t>
              </a:r>
              <a:r>
                <a:rPr lang="en-US" sz="2511" dirty="0">
                  <a:solidFill>
                    <a:srgbClr val="000000"/>
                  </a:solidFill>
                  <a:latin typeface="Times New Roman"/>
                  <a:ea typeface="Times New Roman"/>
                  <a:cs typeface="Times New Roman"/>
                  <a:sym typeface="Times New Roman"/>
                </a:rPr>
                <a:t> convolution </a:t>
              </a:r>
              <a:r>
                <a:rPr lang="en-US" sz="2511" dirty="0" err="1">
                  <a:solidFill>
                    <a:srgbClr val="000000"/>
                  </a:solidFill>
                  <a:latin typeface="Times New Roman"/>
                  <a:ea typeface="Times New Roman"/>
                  <a:cs typeface="Times New Roman"/>
                  <a:sym typeface="Times New Roman"/>
                </a:rPr>
                <a:t>kullanılır</a:t>
              </a:r>
              <a:r>
                <a:rPr lang="tr-TR" sz="2511" dirty="0">
                  <a:solidFill>
                    <a:srgbClr val="000000"/>
                  </a:solidFill>
                  <a:latin typeface="Times New Roman"/>
                  <a:ea typeface="Times New Roman"/>
                  <a:cs typeface="Times New Roman"/>
                  <a:sym typeface="Times New Roman"/>
                </a:rPr>
                <a:t>. (</a:t>
              </a:r>
              <a:r>
                <a:rPr lang="tr-TR" sz="2511" dirty="0">
                  <a:solidFill>
                    <a:srgbClr val="000000"/>
                  </a:solidFill>
                  <a:latin typeface="Times New Roman"/>
                  <a:cs typeface="Times New Roman"/>
                  <a:sym typeface="Times New Roman"/>
                </a:rPr>
                <a:t>bir giriş </a:t>
              </a:r>
              <a:r>
                <a:rPr lang="tr-TR" sz="2511" dirty="0" err="1">
                  <a:solidFill>
                    <a:srgbClr val="000000"/>
                  </a:solidFill>
                  <a:latin typeface="Times New Roman"/>
                  <a:cs typeface="Times New Roman"/>
                  <a:sym typeface="Times New Roman"/>
                </a:rPr>
                <a:t>tensöründen</a:t>
              </a:r>
              <a:r>
                <a:rPr lang="tr-TR" sz="2511" dirty="0">
                  <a:solidFill>
                    <a:srgbClr val="000000"/>
                  </a:solidFill>
                  <a:latin typeface="Times New Roman"/>
                  <a:cs typeface="Times New Roman"/>
                  <a:sym typeface="Times New Roman"/>
                </a:rPr>
                <a:t> özellik çıkarırken, pikseller arasında atlamalar (</a:t>
              </a:r>
              <a:r>
                <a:rPr lang="tr-TR" sz="2511" dirty="0" err="1">
                  <a:solidFill>
                    <a:srgbClr val="000000"/>
                  </a:solidFill>
                  <a:latin typeface="Times New Roman"/>
                  <a:cs typeface="Times New Roman"/>
                  <a:sym typeface="Times New Roman"/>
                </a:rPr>
                <a:t>stride</a:t>
              </a:r>
              <a:r>
                <a:rPr lang="tr-TR" sz="2511" dirty="0">
                  <a:solidFill>
                    <a:srgbClr val="000000"/>
                  </a:solidFill>
                  <a:latin typeface="Times New Roman"/>
                  <a:cs typeface="Times New Roman"/>
                  <a:sym typeface="Times New Roman"/>
                </a:rPr>
                <a:t>) yaparak boyutları küçültür)</a:t>
              </a:r>
              <a:endParaRPr lang="en-US" sz="2511" dirty="0">
                <a:solidFill>
                  <a:srgbClr val="000000"/>
                </a:solidFill>
                <a:latin typeface="Times New Roman"/>
                <a:cs typeface="Times New Roman"/>
                <a:sym typeface="Times New Roman"/>
              </a:endParaRPr>
            </a:p>
            <a:p>
              <a:pPr marL="542128" lvl="1" indent="-271064" algn="just">
                <a:lnSpc>
                  <a:spcPts val="3515"/>
                </a:lnSpc>
                <a:buFont typeface="Arial"/>
                <a:buChar char="•"/>
              </a:pPr>
              <a:r>
                <a:rPr lang="en-US" sz="2511" dirty="0">
                  <a:solidFill>
                    <a:srgbClr val="000000"/>
                  </a:solidFill>
                  <a:latin typeface="Times New Roman"/>
                  <a:cs typeface="Times New Roman"/>
                  <a:sym typeface="Times New Roman"/>
                </a:rPr>
                <a:t>Pooling </a:t>
              </a:r>
              <a:r>
                <a:rPr lang="en-US" sz="2511" dirty="0" err="1">
                  <a:solidFill>
                    <a:srgbClr val="000000"/>
                  </a:solidFill>
                  <a:latin typeface="Times New Roman"/>
                  <a:cs typeface="Times New Roman"/>
                  <a:sym typeface="Times New Roman"/>
                </a:rPr>
                <a:t>katmanları</a:t>
              </a:r>
              <a:r>
                <a:rPr lang="en-US" sz="2511" dirty="0">
                  <a:solidFill>
                    <a:srgbClr val="000000"/>
                  </a:solidFill>
                  <a:latin typeface="Times New Roman"/>
                  <a:cs typeface="Times New Roman"/>
                  <a:sym typeface="Times New Roman"/>
                </a:rPr>
                <a:t> </a:t>
              </a:r>
              <a:r>
                <a:rPr lang="en-US" sz="2511" dirty="0" err="1">
                  <a:solidFill>
                    <a:srgbClr val="000000"/>
                  </a:solidFill>
                  <a:latin typeface="Times New Roman"/>
                  <a:cs typeface="Times New Roman"/>
                  <a:sym typeface="Times New Roman"/>
                </a:rPr>
                <a:t>yerine</a:t>
              </a:r>
              <a:r>
                <a:rPr lang="en-US" sz="2511" dirty="0">
                  <a:solidFill>
                    <a:srgbClr val="000000"/>
                  </a:solidFill>
                  <a:latin typeface="Times New Roman"/>
                  <a:cs typeface="Times New Roman"/>
                  <a:sym typeface="Times New Roman"/>
                </a:rPr>
                <a:t> </a:t>
              </a:r>
              <a:r>
                <a:rPr lang="en-US" sz="2511" dirty="0" err="1">
                  <a:solidFill>
                    <a:srgbClr val="000000"/>
                  </a:solidFill>
                  <a:latin typeface="Times New Roman"/>
                  <a:cs typeface="Times New Roman"/>
                  <a:sym typeface="Times New Roman"/>
                </a:rPr>
                <a:t>strided</a:t>
              </a:r>
              <a:r>
                <a:rPr lang="en-US" sz="2511" dirty="0">
                  <a:solidFill>
                    <a:srgbClr val="000000"/>
                  </a:solidFill>
                  <a:latin typeface="Times New Roman"/>
                  <a:cs typeface="Times New Roman"/>
                  <a:sym typeface="Times New Roman"/>
                </a:rPr>
                <a:t> convolution </a:t>
              </a:r>
              <a:r>
                <a:rPr lang="en-US" sz="2511" dirty="0" err="1">
                  <a:solidFill>
                    <a:srgbClr val="000000"/>
                  </a:solidFill>
                  <a:latin typeface="Times New Roman"/>
                  <a:cs typeface="Times New Roman"/>
                  <a:sym typeface="Times New Roman"/>
                </a:rPr>
                <a:t>kullanılır</a:t>
              </a:r>
              <a:r>
                <a:rPr lang="tr-TR" sz="2511" dirty="0">
                  <a:solidFill>
                    <a:srgbClr val="000000"/>
                  </a:solidFill>
                  <a:latin typeface="Times New Roman"/>
                  <a:cs typeface="Times New Roman"/>
                  <a:sym typeface="Times New Roman"/>
                </a:rPr>
                <a:t>. (</a:t>
              </a:r>
              <a:r>
                <a:rPr lang="tr-TR" sz="2511" dirty="0" err="1">
                  <a:solidFill>
                    <a:srgbClr val="000000"/>
                  </a:solidFill>
                  <a:latin typeface="Times New Roman"/>
                  <a:cs typeface="Times New Roman"/>
                </a:rPr>
                <a:t>Pooling</a:t>
              </a:r>
              <a:r>
                <a:rPr lang="tr-TR" sz="2511" dirty="0">
                  <a:solidFill>
                    <a:srgbClr val="000000"/>
                  </a:solidFill>
                  <a:latin typeface="Times New Roman"/>
                  <a:cs typeface="Times New Roman"/>
                </a:rPr>
                <a:t> (maksimum veya ortalama havuzlama) yerine kullanıldığı için </a:t>
              </a:r>
              <a:r>
                <a:rPr lang="tr-TR" sz="2511" b="1" dirty="0">
                  <a:solidFill>
                    <a:srgbClr val="000000"/>
                  </a:solidFill>
                  <a:latin typeface="Times New Roman"/>
                  <a:cs typeface="Times New Roman"/>
                </a:rPr>
                <a:t>bilgi kaybını minimuma </a:t>
              </a:r>
              <a:r>
                <a:rPr lang="tr-TR" sz="2511" dirty="0">
                  <a:solidFill>
                    <a:srgbClr val="000000"/>
                  </a:solidFill>
                  <a:latin typeface="Times New Roman"/>
                  <a:cs typeface="Times New Roman"/>
                </a:rPr>
                <a:t>indirir.</a:t>
              </a:r>
              <a:r>
                <a:rPr lang="tr-TR" sz="2511" dirty="0">
                  <a:solidFill>
                    <a:srgbClr val="000000"/>
                  </a:solidFill>
                  <a:latin typeface="Times New Roman"/>
                  <a:cs typeface="Times New Roman"/>
                  <a:sym typeface="Times New Roman"/>
                </a:rPr>
                <a:t>)</a:t>
              </a:r>
              <a:endParaRPr lang="en-US" sz="2511" dirty="0">
                <a:solidFill>
                  <a:srgbClr val="000000"/>
                </a:solidFill>
                <a:latin typeface="Times New Roman"/>
                <a:cs typeface="Times New Roman"/>
                <a:sym typeface="Times New Roman"/>
              </a:endParaRPr>
            </a:p>
            <a:p>
              <a:pPr marL="542128" lvl="1" indent="-271064" algn="just">
                <a:lnSpc>
                  <a:spcPts val="3515"/>
                </a:lnSpc>
                <a:buFont typeface="Arial"/>
                <a:buChar char="•"/>
              </a:pPr>
              <a:r>
                <a:rPr lang="en-US" sz="2511" dirty="0">
                  <a:solidFill>
                    <a:srgbClr val="000000"/>
                  </a:solidFill>
                  <a:latin typeface="Times New Roman"/>
                  <a:ea typeface="Times New Roman"/>
                  <a:cs typeface="Times New Roman"/>
                  <a:sym typeface="Times New Roman"/>
                </a:rPr>
                <a:t>Batch Normalization hem Generator hem </a:t>
              </a:r>
              <a:r>
                <a:rPr lang="en-US" sz="2511" dirty="0" err="1">
                  <a:solidFill>
                    <a:srgbClr val="000000"/>
                  </a:solidFill>
                  <a:latin typeface="Times New Roman"/>
                  <a:ea typeface="Times New Roman"/>
                  <a:cs typeface="Times New Roman"/>
                  <a:sym typeface="Times New Roman"/>
                </a:rPr>
                <a:t>Discriminator'da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uygulanır</a:t>
              </a:r>
              <a:r>
                <a:rPr lang="tr-TR" sz="2511" dirty="0">
                  <a:solidFill>
                    <a:srgbClr val="000000"/>
                  </a:solidFill>
                  <a:latin typeface="Times New Roman"/>
                  <a:ea typeface="Times New Roman"/>
                  <a:cs typeface="Times New Roman"/>
                  <a:sym typeface="Times New Roman"/>
                </a:rPr>
                <a:t>.</a:t>
              </a:r>
              <a:endParaRPr lang="en-US" sz="2511" dirty="0">
                <a:solidFill>
                  <a:srgbClr val="000000"/>
                </a:solidFill>
                <a:latin typeface="Times New Roman"/>
                <a:ea typeface="Times New Roman"/>
                <a:cs typeface="Times New Roman"/>
                <a:sym typeface="Times New Roman"/>
              </a:endParaRPr>
            </a:p>
            <a:p>
              <a:pPr marL="542128" lvl="1" indent="-271064"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Generator'un</a:t>
              </a:r>
              <a:r>
                <a:rPr lang="en-US" sz="2511" dirty="0">
                  <a:solidFill>
                    <a:srgbClr val="000000"/>
                  </a:solidFill>
                  <a:latin typeface="Times New Roman"/>
                  <a:ea typeface="Times New Roman"/>
                  <a:cs typeface="Times New Roman"/>
                  <a:sym typeface="Times New Roman"/>
                </a:rPr>
                <a:t> son </a:t>
              </a:r>
              <a:r>
                <a:rPr lang="en-US" sz="2511" dirty="0" err="1">
                  <a:solidFill>
                    <a:srgbClr val="000000"/>
                  </a:solidFill>
                  <a:latin typeface="Times New Roman"/>
                  <a:ea typeface="Times New Roman"/>
                  <a:cs typeface="Times New Roman"/>
                  <a:sym typeface="Times New Roman"/>
                </a:rPr>
                <a:t>katmanı</a:t>
              </a:r>
              <a:r>
                <a:rPr lang="en-US" sz="2511" dirty="0">
                  <a:solidFill>
                    <a:srgbClr val="000000"/>
                  </a:solidFill>
                  <a:latin typeface="Times New Roman"/>
                  <a:ea typeface="Times New Roman"/>
                  <a:cs typeface="Times New Roman"/>
                  <a:sym typeface="Times New Roman"/>
                </a:rPr>
                <a:t> tanh </a:t>
              </a:r>
              <a:r>
                <a:rPr lang="en-US" sz="2511" dirty="0" err="1">
                  <a:solidFill>
                    <a:srgbClr val="000000"/>
                  </a:solidFill>
                  <a:latin typeface="Times New Roman"/>
                  <a:ea typeface="Times New Roman"/>
                  <a:cs typeface="Times New Roman"/>
                  <a:sym typeface="Times New Roman"/>
                </a:rPr>
                <a:t>aktivasyonu</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kullanır</a:t>
              </a:r>
              <a:r>
                <a:rPr lang="tr-TR" sz="2511" dirty="0">
                  <a:solidFill>
                    <a:srgbClr val="000000"/>
                  </a:solidFill>
                  <a:latin typeface="Times New Roman"/>
                  <a:ea typeface="Times New Roman"/>
                  <a:cs typeface="Times New Roman"/>
                  <a:sym typeface="Times New Roman"/>
                </a:rPr>
                <a:t>. (</a:t>
              </a:r>
              <a:r>
                <a:rPr lang="tr-TR" sz="2511" dirty="0" err="1">
                  <a:solidFill>
                    <a:srgbClr val="000000"/>
                  </a:solidFill>
                  <a:latin typeface="Times New Roman"/>
                  <a:ea typeface="Times New Roman"/>
                  <a:cs typeface="Times New Roman"/>
                  <a:sym typeface="Times New Roman"/>
                </a:rPr>
                <a:t>Tanh</a:t>
              </a:r>
              <a:r>
                <a:rPr lang="tr-TR" sz="2511" dirty="0">
                  <a:solidFill>
                    <a:srgbClr val="000000"/>
                  </a:solidFill>
                  <a:latin typeface="Times New Roman"/>
                  <a:ea typeface="Times New Roman"/>
                  <a:cs typeface="Times New Roman"/>
                  <a:sym typeface="Times New Roman"/>
                </a:rPr>
                <a:t> aktivasyonu, çıkış değerlerini [−1,1] aralığına sıkıştırır. Görüntü verisi genelde bu aralığa </a:t>
              </a:r>
              <a:r>
                <a:rPr lang="tr-TR" sz="2511" dirty="0" err="1">
                  <a:solidFill>
                    <a:srgbClr val="000000"/>
                  </a:solidFill>
                  <a:latin typeface="Times New Roman"/>
                  <a:ea typeface="Times New Roman"/>
                  <a:cs typeface="Times New Roman"/>
                  <a:sym typeface="Times New Roman"/>
                </a:rPr>
                <a:t>normalize</a:t>
              </a:r>
              <a:r>
                <a:rPr lang="tr-TR" sz="2511" dirty="0">
                  <a:solidFill>
                    <a:srgbClr val="000000"/>
                  </a:solidFill>
                  <a:latin typeface="Times New Roman"/>
                  <a:ea typeface="Times New Roman"/>
                  <a:cs typeface="Times New Roman"/>
                  <a:sym typeface="Times New Roman"/>
                </a:rPr>
                <a:t> edildiği için uyum sağlar.)</a:t>
              </a:r>
              <a:endParaRPr lang="en-US" sz="2511" dirty="0">
                <a:solidFill>
                  <a:srgbClr val="000000"/>
                </a:solidFill>
                <a:latin typeface="Times New Roman"/>
                <a:ea typeface="Times New Roman"/>
                <a:cs typeface="Times New Roman"/>
                <a:sym typeface="Times New Roman"/>
              </a:endParaRPr>
            </a:p>
            <a:p>
              <a:pPr marL="542128" lvl="1" indent="-271064"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Diğer</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katmanlarda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ReLU</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ve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LeakyReLU</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aktivasyonları</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kullanılır</a:t>
              </a:r>
              <a:r>
                <a:rPr lang="tr-TR" sz="2511" dirty="0">
                  <a:solidFill>
                    <a:srgbClr val="000000"/>
                  </a:solidFill>
                  <a:latin typeface="Times New Roman"/>
                  <a:ea typeface="Times New Roman"/>
                  <a:cs typeface="Times New Roman"/>
                  <a:sym typeface="Times New Roman"/>
                </a:rPr>
                <a:t>.</a:t>
              </a:r>
              <a:endParaRPr lang="en-US" sz="2511" dirty="0">
                <a:solidFill>
                  <a:srgbClr val="000000"/>
                </a:solidFill>
                <a:latin typeface="Times New Roman"/>
                <a:ea typeface="Times New Roman"/>
                <a:cs typeface="Times New Roman"/>
                <a:sym typeface="Times New Roman"/>
              </a:endParaRPr>
            </a:p>
            <a:p>
              <a:pPr algn="just">
                <a:lnSpc>
                  <a:spcPts val="3515"/>
                </a:lnSpc>
              </a:pPr>
              <a:r>
                <a:rPr lang="en-US" sz="2511" dirty="0">
                  <a:solidFill>
                    <a:srgbClr val="000000"/>
                  </a:solidFill>
                  <a:latin typeface="Times New Roman"/>
                  <a:ea typeface="Times New Roman"/>
                  <a:cs typeface="Times New Roman"/>
                  <a:sym typeface="Times New Roman"/>
                </a:rPr>
                <a:t>DCGAN, </a:t>
              </a:r>
              <a:r>
                <a:rPr lang="en-US" sz="2511" dirty="0" err="1">
                  <a:solidFill>
                    <a:srgbClr val="000000"/>
                  </a:solidFill>
                  <a:latin typeface="Times New Roman"/>
                  <a:ea typeface="Times New Roman"/>
                  <a:cs typeface="Times New Roman"/>
                  <a:sym typeface="Times New Roman"/>
                </a:rPr>
                <a:t>klasik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GAN'lara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göre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daha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kararlı</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ve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başarılı</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sonuçlar</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vermesiyle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tanınır</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ve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görüntü</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üretimi</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için</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sıkça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tercih</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edilen</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bir</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modeldir</a:t>
              </a:r>
              <a:r>
                <a:rPr lang="en-US" sz="2511" dirty="0">
                  <a:solidFill>
                    <a:srgbClr val="000000"/>
                  </a:solidFill>
                  <a:latin typeface="Times New Roman"/>
                  <a:ea typeface="Times New Roman"/>
                  <a:cs typeface="Times New Roman"/>
                  <a:sym typeface="Times New Roman"/>
                </a:rPr>
                <a:t>.</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412312" y="2675668"/>
            <a:ext cx="14550788" cy="4935665"/>
            <a:chOff x="0" y="0"/>
            <a:chExt cx="19401051" cy="6580886"/>
          </a:xfrm>
        </p:grpSpPr>
        <p:sp>
          <p:nvSpPr>
            <p:cNvPr id="5" name="TextBox 5"/>
            <p:cNvSpPr txBox="1"/>
            <p:nvPr/>
          </p:nvSpPr>
          <p:spPr>
            <a:xfrm>
              <a:off x="0" y="-85725"/>
              <a:ext cx="19401051" cy="2625932"/>
            </a:xfrm>
            <a:prstGeom prst="rect">
              <a:avLst/>
            </a:prstGeom>
          </p:spPr>
          <p:txBody>
            <a:bodyPr lIns="0" tIns="0" rIns="0" bIns="0" rtlCol="0" anchor="t">
              <a:spAutoFit/>
            </a:bodyPr>
            <a:lstStyle/>
            <a:p>
              <a:pPr algn="l">
                <a:lnSpc>
                  <a:spcPts val="5032"/>
                </a:lnSpc>
              </a:pPr>
              <a:r>
                <a:rPr lang="en-US" sz="4193" b="1">
                  <a:solidFill>
                    <a:srgbClr val="00BF63"/>
                  </a:solidFill>
                  <a:latin typeface="Times New Roman Bold"/>
                  <a:ea typeface="Times New Roman Bold"/>
                  <a:cs typeface="Times New Roman Bold"/>
                  <a:sym typeface="Times New Roman Bold"/>
                </a:rPr>
                <a:t>SÜPER ÇÖZÜNÜRLÜKLÜ ÇEKIŞMELI ÜRETICI AĞ </a:t>
              </a:r>
            </a:p>
            <a:p>
              <a:pPr marL="0" lvl="0" indent="0" algn="l">
                <a:lnSpc>
                  <a:spcPts val="5032"/>
                </a:lnSpc>
                <a:spcBef>
                  <a:spcPct val="0"/>
                </a:spcBef>
              </a:pPr>
              <a:r>
                <a:rPr lang="en-US" sz="4193" b="1">
                  <a:solidFill>
                    <a:srgbClr val="00BF63"/>
                  </a:solidFill>
                  <a:latin typeface="Times New Roman Bold"/>
                  <a:ea typeface="Times New Roman Bold"/>
                  <a:cs typeface="Times New Roman Bold"/>
                  <a:sym typeface="Times New Roman Bold"/>
                </a:rPr>
                <a:t>(SUPER – RESOLUTION GENERATIVE ADVERSARIAL NETWORK – SRGAN)</a:t>
              </a:r>
            </a:p>
          </p:txBody>
        </p:sp>
        <p:sp>
          <p:nvSpPr>
            <p:cNvPr id="6" name="TextBox 6"/>
            <p:cNvSpPr txBox="1"/>
            <p:nvPr/>
          </p:nvSpPr>
          <p:spPr>
            <a:xfrm>
              <a:off x="0" y="3055951"/>
              <a:ext cx="19401051" cy="3524935"/>
            </a:xfrm>
            <a:prstGeom prst="rect">
              <a:avLst/>
            </a:prstGeom>
          </p:spPr>
          <p:txBody>
            <a:bodyPr lIns="0" tIns="0" rIns="0" bIns="0" rtlCol="0" anchor="t">
              <a:spAutoFit/>
            </a:bodyPr>
            <a:lstStyle/>
            <a:p>
              <a:pPr marL="542128" lvl="1" indent="-271064"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Düşük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çözünürlüklü</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görüntüleri</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yüksek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çözünürlüklü</a:t>
              </a:r>
              <a:r>
                <a:rPr lang="en-US" sz="2511" dirty="0">
                  <a:solidFill>
                    <a:srgbClr val="000000"/>
                  </a:solidFill>
                  <a:latin typeface="Times New Roman"/>
                  <a:ea typeface="Times New Roman"/>
                  <a:cs typeface="Times New Roman"/>
                  <a:sym typeface="Times New Roman"/>
                </a:rPr>
                <a:t> hale </a:t>
              </a:r>
              <a:r>
                <a:rPr lang="en-US" sz="2511" dirty="0" err="1">
                  <a:solidFill>
                    <a:srgbClr val="000000"/>
                  </a:solidFill>
                  <a:latin typeface="Times New Roman"/>
                  <a:ea typeface="Times New Roman"/>
                  <a:cs typeface="Times New Roman"/>
                  <a:sym typeface="Times New Roman"/>
                </a:rPr>
                <a:t>dönüştürmek</a:t>
              </a:r>
              <a:endParaRPr lang="en-US" sz="2511" dirty="0">
                <a:solidFill>
                  <a:srgbClr val="000000"/>
                </a:solidFill>
                <a:latin typeface="Times New Roman"/>
                <a:ea typeface="Times New Roman"/>
                <a:cs typeface="Times New Roman"/>
                <a:sym typeface="Times New Roman"/>
              </a:endParaRPr>
            </a:p>
            <a:p>
              <a:pPr marL="542128" lvl="1" indent="-271064"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Üretilen</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yüksek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çözünürlüklü</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görüntülerin</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ayırt</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edici</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ağı</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kandırarak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gerçek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görüntülerden</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ayırt</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edilemez</a:t>
              </a:r>
              <a:r>
                <a:rPr lang="en-US" sz="2511" dirty="0">
                  <a:solidFill>
                    <a:srgbClr val="000000"/>
                  </a:solidFill>
                  <a:latin typeface="Times New Roman"/>
                  <a:ea typeface="Times New Roman"/>
                  <a:cs typeface="Times New Roman"/>
                  <a:sym typeface="Times New Roman"/>
                </a:rPr>
                <a:t> hale </a:t>
              </a:r>
              <a:r>
                <a:rPr lang="en-US" sz="2511" dirty="0" err="1">
                  <a:solidFill>
                    <a:srgbClr val="000000"/>
                  </a:solidFill>
                  <a:latin typeface="Times New Roman"/>
                  <a:ea typeface="Times New Roman"/>
                  <a:cs typeface="Times New Roman"/>
                  <a:sym typeface="Times New Roman"/>
                </a:rPr>
                <a:t>gelmesi</a:t>
              </a:r>
              <a:endParaRPr lang="en-US" sz="2511" dirty="0">
                <a:solidFill>
                  <a:srgbClr val="000000"/>
                </a:solidFill>
                <a:latin typeface="Times New Roman"/>
                <a:ea typeface="Times New Roman"/>
                <a:cs typeface="Times New Roman"/>
                <a:sym typeface="Times New Roman"/>
              </a:endParaRPr>
            </a:p>
            <a:p>
              <a:pPr marL="542128" lvl="1" indent="-271064"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Kayıp</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fonksiyonları</a:t>
              </a:r>
              <a:r>
                <a:rPr lang="en-US" sz="2511" dirty="0">
                  <a:solidFill>
                    <a:srgbClr val="000000"/>
                  </a:solidFill>
                  <a:latin typeface="Times New Roman"/>
                  <a:ea typeface="Times New Roman"/>
                  <a:cs typeface="Times New Roman"/>
                  <a:sym typeface="Times New Roman"/>
                </a:rPr>
                <a:t> </a:t>
              </a:r>
            </a:p>
            <a:p>
              <a:pPr marL="1084256" lvl="2" indent="-361419"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İçerik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kaybı</a:t>
              </a:r>
              <a:r>
                <a:rPr lang="en-US" sz="2511" dirty="0">
                  <a:solidFill>
                    <a:srgbClr val="000000"/>
                  </a:solidFill>
                  <a:latin typeface="Times New Roman"/>
                  <a:ea typeface="Times New Roman"/>
                  <a:cs typeface="Times New Roman"/>
                  <a:sym typeface="Times New Roman"/>
                </a:rPr>
                <a:t> (content loss)</a:t>
              </a:r>
              <a:r>
                <a:rPr lang="tr-TR" sz="2511" dirty="0">
                  <a:solidFill>
                    <a:srgbClr val="000000"/>
                  </a:solidFill>
                  <a:latin typeface="Times New Roman"/>
                  <a:ea typeface="Times New Roman"/>
                  <a:cs typeface="Times New Roman"/>
                  <a:sym typeface="Times New Roman"/>
                </a:rPr>
                <a:t> (MSE (</a:t>
              </a:r>
              <a:r>
                <a:rPr lang="tr-TR" sz="2511" dirty="0" err="1">
                  <a:solidFill>
                    <a:srgbClr val="000000"/>
                  </a:solidFill>
                  <a:latin typeface="Times New Roman"/>
                  <a:ea typeface="Times New Roman"/>
                  <a:cs typeface="Times New Roman"/>
                  <a:sym typeface="Times New Roman"/>
                </a:rPr>
                <a:t>Mean</a:t>
              </a:r>
              <a:r>
                <a:rPr lang="tr-TR" sz="2511" dirty="0">
                  <a:solidFill>
                    <a:srgbClr val="000000"/>
                  </a:solidFill>
                  <a:latin typeface="Times New Roman"/>
                  <a:ea typeface="Times New Roman"/>
                  <a:cs typeface="Times New Roman"/>
                  <a:sym typeface="Times New Roman"/>
                </a:rPr>
                <a:t> </a:t>
              </a:r>
              <a:r>
                <a:rPr lang="tr-TR" sz="2511" dirty="0" err="1">
                  <a:solidFill>
                    <a:srgbClr val="000000"/>
                  </a:solidFill>
                  <a:latin typeface="Times New Roman"/>
                  <a:ea typeface="Times New Roman"/>
                  <a:cs typeface="Times New Roman"/>
                  <a:sym typeface="Times New Roman"/>
                </a:rPr>
                <a:t>Squared</a:t>
              </a:r>
              <a:r>
                <a:rPr lang="tr-TR" sz="2511" dirty="0">
                  <a:solidFill>
                    <a:srgbClr val="000000"/>
                  </a:solidFill>
                  <a:latin typeface="Times New Roman"/>
                  <a:ea typeface="Times New Roman"/>
                  <a:cs typeface="Times New Roman"/>
                  <a:sym typeface="Times New Roman"/>
                </a:rPr>
                <a:t> </a:t>
              </a:r>
              <a:r>
                <a:rPr lang="tr-TR" sz="2511" dirty="0" err="1">
                  <a:solidFill>
                    <a:srgbClr val="000000"/>
                  </a:solidFill>
                  <a:latin typeface="Times New Roman"/>
                  <a:ea typeface="Times New Roman"/>
                  <a:cs typeface="Times New Roman"/>
                  <a:sym typeface="Times New Roman"/>
                </a:rPr>
                <a:t>Error</a:t>
              </a:r>
              <a:r>
                <a:rPr lang="tr-TR" sz="2511" dirty="0">
                  <a:solidFill>
                    <a:srgbClr val="000000"/>
                  </a:solidFill>
                  <a:latin typeface="Times New Roman"/>
                  <a:ea typeface="Times New Roman"/>
                  <a:cs typeface="Times New Roman"/>
                  <a:sym typeface="Times New Roman"/>
                </a:rPr>
                <a:t>))</a:t>
              </a:r>
              <a:endParaRPr lang="en-US" sz="2511" dirty="0">
                <a:solidFill>
                  <a:srgbClr val="000000"/>
                </a:solidFill>
                <a:latin typeface="Times New Roman"/>
                <a:ea typeface="Times New Roman"/>
                <a:cs typeface="Times New Roman"/>
                <a:sym typeface="Times New Roman"/>
              </a:endParaRPr>
            </a:p>
            <a:p>
              <a:pPr marL="1084256" lvl="2" indent="-361419"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Algısal</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kayıp</a:t>
              </a:r>
              <a:r>
                <a:rPr lang="en-US" sz="2511" dirty="0">
                  <a:solidFill>
                    <a:srgbClr val="000000"/>
                  </a:solidFill>
                  <a:latin typeface="Times New Roman"/>
                  <a:ea typeface="Times New Roman"/>
                  <a:cs typeface="Times New Roman"/>
                  <a:sym typeface="Times New Roman"/>
                </a:rPr>
                <a:t> (perceptual loss)</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412312" y="2456593"/>
            <a:ext cx="14550788" cy="5373815"/>
            <a:chOff x="0" y="0"/>
            <a:chExt cx="19401051" cy="7165086"/>
          </a:xfrm>
        </p:grpSpPr>
        <p:sp>
          <p:nvSpPr>
            <p:cNvPr id="5" name="TextBox 5"/>
            <p:cNvSpPr txBox="1"/>
            <p:nvPr/>
          </p:nvSpPr>
          <p:spPr>
            <a:xfrm>
              <a:off x="0" y="-85725"/>
              <a:ext cx="19401051" cy="2625932"/>
            </a:xfrm>
            <a:prstGeom prst="rect">
              <a:avLst/>
            </a:prstGeom>
          </p:spPr>
          <p:txBody>
            <a:bodyPr lIns="0" tIns="0" rIns="0" bIns="0" rtlCol="0" anchor="t">
              <a:spAutoFit/>
            </a:bodyPr>
            <a:lstStyle/>
            <a:p>
              <a:pPr algn="l">
                <a:lnSpc>
                  <a:spcPts val="5032"/>
                </a:lnSpc>
              </a:pPr>
              <a:r>
                <a:rPr lang="en-US" sz="4193" b="1">
                  <a:solidFill>
                    <a:srgbClr val="00BF63"/>
                  </a:solidFill>
                  <a:latin typeface="Times New Roman Bold"/>
                  <a:ea typeface="Times New Roman Bold"/>
                  <a:cs typeface="Times New Roman Bold"/>
                  <a:sym typeface="Times New Roman Bold"/>
                </a:rPr>
                <a:t>SÜPER ÇÖZÜNÜRLÜKLÜ ÇEKIŞMELI ÜRETICI AĞ </a:t>
              </a:r>
            </a:p>
            <a:p>
              <a:pPr marL="0" lvl="0" indent="0" algn="l">
                <a:lnSpc>
                  <a:spcPts val="5032"/>
                </a:lnSpc>
                <a:spcBef>
                  <a:spcPct val="0"/>
                </a:spcBef>
              </a:pPr>
              <a:r>
                <a:rPr lang="en-US" sz="4193" b="1">
                  <a:solidFill>
                    <a:srgbClr val="00BF63"/>
                  </a:solidFill>
                  <a:latin typeface="Times New Roman Bold"/>
                  <a:ea typeface="Times New Roman Bold"/>
                  <a:cs typeface="Times New Roman Bold"/>
                  <a:sym typeface="Times New Roman Bold"/>
                </a:rPr>
                <a:t>(SUPER – RESOLUTION GENERATIVE ADVERSARIAL NETWORK – SRGAN)</a:t>
              </a:r>
            </a:p>
          </p:txBody>
        </p:sp>
        <p:sp>
          <p:nvSpPr>
            <p:cNvPr id="6" name="TextBox 6"/>
            <p:cNvSpPr txBox="1"/>
            <p:nvPr/>
          </p:nvSpPr>
          <p:spPr>
            <a:xfrm>
              <a:off x="0" y="3055951"/>
              <a:ext cx="19401051" cy="4109135"/>
            </a:xfrm>
            <a:prstGeom prst="rect">
              <a:avLst/>
            </a:prstGeom>
          </p:spPr>
          <p:txBody>
            <a:bodyPr lIns="0" tIns="0" rIns="0" bIns="0" rtlCol="0" anchor="t">
              <a:spAutoFit/>
            </a:bodyPr>
            <a:lstStyle/>
            <a:p>
              <a:pPr marL="542128" lvl="1" indent="-271064"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Geleneksel</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süper</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çözünürlük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yöntemlerine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kıyasla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daha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yüksek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kalitede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ve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daha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detaylı</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görüntüler</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üretebilme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kapasitesine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sahiptir</a:t>
              </a:r>
              <a:r>
                <a:rPr lang="en-US" sz="2511" dirty="0">
                  <a:solidFill>
                    <a:srgbClr val="000000"/>
                  </a:solidFill>
                  <a:latin typeface="Times New Roman"/>
                  <a:ea typeface="Times New Roman"/>
                  <a:cs typeface="Times New Roman"/>
                  <a:sym typeface="Times New Roman"/>
                </a:rPr>
                <a:t>.</a:t>
              </a:r>
            </a:p>
            <a:p>
              <a:pPr marL="542128" lvl="1" indent="-271064"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Klasik</a:t>
              </a:r>
              <a:r>
                <a:rPr lang="en-US" sz="2511" dirty="0">
                  <a:solidFill>
                    <a:srgbClr val="000000"/>
                  </a:solidFill>
                  <a:latin typeface="Times New Roman"/>
                  <a:ea typeface="Times New Roman"/>
                  <a:cs typeface="Times New Roman"/>
                  <a:sym typeface="Times New Roman"/>
                </a:rPr>
                <a:t> GAN </a:t>
              </a:r>
              <a:r>
                <a:rPr lang="en-US" sz="2511" dirty="0" err="1">
                  <a:solidFill>
                    <a:srgbClr val="000000"/>
                  </a:solidFill>
                  <a:latin typeface="Times New Roman"/>
                  <a:ea typeface="Times New Roman"/>
                  <a:cs typeface="Times New Roman"/>
                  <a:sym typeface="Times New Roman"/>
                </a:rPr>
                <a:t>modelinden</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farklı</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olarak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üreteç</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ağında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katmanlar</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arttırmalı</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residualblocks</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kullanarak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düşük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çözünürlüklü</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görüntüleri</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daha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detaylı</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ve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yüksek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çözünürlüklü</a:t>
              </a:r>
              <a:r>
                <a:rPr lang="en-US" sz="2511" dirty="0">
                  <a:solidFill>
                    <a:srgbClr val="000000"/>
                  </a:solidFill>
                  <a:latin typeface="Times New Roman"/>
                  <a:ea typeface="Times New Roman"/>
                  <a:cs typeface="Times New Roman"/>
                  <a:sym typeface="Times New Roman"/>
                </a:rPr>
                <a:t> hale </a:t>
              </a:r>
              <a:r>
                <a:rPr lang="en-US" sz="2511" dirty="0" err="1">
                  <a:solidFill>
                    <a:srgbClr val="000000"/>
                  </a:solidFill>
                  <a:latin typeface="Times New Roman"/>
                  <a:ea typeface="Times New Roman"/>
                  <a:cs typeface="Times New Roman"/>
                  <a:sym typeface="Times New Roman"/>
                </a:rPr>
                <a:t>getirmektedir</a:t>
              </a:r>
              <a:r>
                <a:rPr lang="en-US" sz="2511" dirty="0">
                  <a:solidFill>
                    <a:srgbClr val="000000"/>
                  </a:solidFill>
                  <a:latin typeface="Times New Roman"/>
                  <a:ea typeface="Times New Roman"/>
                  <a:cs typeface="Times New Roman"/>
                  <a:sym typeface="Times New Roman"/>
                </a:rPr>
                <a:t>.</a:t>
              </a:r>
            </a:p>
            <a:p>
              <a:pPr marL="542128" lvl="1" indent="-271064" algn="just">
                <a:lnSpc>
                  <a:spcPts val="3515"/>
                </a:lnSpc>
                <a:buFont typeface="Arial"/>
                <a:buChar char="•"/>
              </a:pPr>
              <a:r>
                <a:rPr lang="en-US" sz="2511" dirty="0" err="1">
                  <a:solidFill>
                    <a:srgbClr val="000000"/>
                  </a:solidFill>
                  <a:latin typeface="Times New Roman"/>
                  <a:ea typeface="Times New Roman"/>
                  <a:cs typeface="Times New Roman"/>
                  <a:sym typeface="Times New Roman"/>
                </a:rPr>
                <a:t>Kayıp</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fonksiyonunda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içerik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kaybı</a:t>
              </a:r>
              <a:r>
                <a:rPr lang="en-US" sz="2511" dirty="0">
                  <a:solidFill>
                    <a:srgbClr val="000000"/>
                  </a:solidFill>
                  <a:latin typeface="Times New Roman"/>
                  <a:ea typeface="Times New Roman"/>
                  <a:cs typeface="Times New Roman"/>
                  <a:sym typeface="Times New Roman"/>
                </a:rPr>
                <a:t> (content loss) </a:t>
              </a:r>
              <a:r>
                <a:rPr lang="en-US" sz="2511" dirty="0" err="1">
                  <a:solidFill>
                    <a:srgbClr val="000000"/>
                  </a:solidFill>
                  <a:latin typeface="Times New Roman"/>
                  <a:ea typeface="Times New Roman"/>
                  <a:cs typeface="Times New Roman"/>
                  <a:sym typeface="Times New Roman"/>
                </a:rPr>
                <a:t>ve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algısal</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kayıp</a:t>
              </a:r>
              <a:r>
                <a:rPr lang="en-US" sz="2511" dirty="0">
                  <a:solidFill>
                    <a:srgbClr val="000000"/>
                  </a:solidFill>
                  <a:latin typeface="Times New Roman"/>
                  <a:ea typeface="Times New Roman"/>
                  <a:cs typeface="Times New Roman"/>
                  <a:sym typeface="Times New Roman"/>
                </a:rPr>
                <a:t> (perceptual loss) </a:t>
              </a:r>
              <a:r>
                <a:rPr lang="en-US" sz="2511" dirty="0" err="1">
                  <a:solidFill>
                    <a:srgbClr val="000000"/>
                  </a:solidFill>
                  <a:latin typeface="Times New Roman"/>
                  <a:ea typeface="Times New Roman"/>
                  <a:cs typeface="Times New Roman"/>
                  <a:sym typeface="Times New Roman"/>
                </a:rPr>
                <a:t>kullanarak</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üretilen</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görüntülerin</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görsel</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kalitesini</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ve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gerçekçiliğini</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artırırken</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klasik</a:t>
              </a:r>
              <a:r>
                <a:rPr lang="en-US" sz="2511" dirty="0">
                  <a:solidFill>
                    <a:srgbClr val="000000"/>
                  </a:solidFill>
                  <a:latin typeface="Times New Roman"/>
                  <a:ea typeface="Times New Roman"/>
                  <a:cs typeface="Times New Roman"/>
                  <a:sym typeface="Times New Roman"/>
                </a:rPr>
                <a:t> GAN </a:t>
              </a:r>
              <a:r>
                <a:rPr lang="en-US" sz="2511" dirty="0" err="1">
                  <a:solidFill>
                    <a:srgbClr val="000000"/>
                  </a:solidFill>
                  <a:latin typeface="Times New Roman"/>
                  <a:ea typeface="Times New Roman"/>
                  <a:cs typeface="Times New Roman"/>
                  <a:sym typeface="Times New Roman"/>
                </a:rPr>
                <a:t>modelinde</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yalnızca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ayrımcının</a:t>
              </a:r>
              <a:r>
                <a:rPr lang="en-US" sz="2511" dirty="0">
                  <a:solidFill>
                    <a:srgbClr val="000000"/>
                  </a:solidFill>
                  <a:latin typeface="Times New Roman"/>
                  <a:ea typeface="Times New Roman"/>
                  <a:cs typeface="Times New Roman"/>
                  <a:sym typeface="Times New Roman"/>
                </a:rPr>
                <a:t> (discriminator) </a:t>
              </a:r>
              <a:r>
                <a:rPr lang="en-US" sz="2511" dirty="0" err="1">
                  <a:solidFill>
                    <a:srgbClr val="000000"/>
                  </a:solidFill>
                  <a:latin typeface="Times New Roman"/>
                  <a:ea typeface="Times New Roman"/>
                  <a:cs typeface="Times New Roman"/>
                  <a:sym typeface="Times New Roman"/>
                </a:rPr>
                <a:t>çıktısına</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dayalı</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bir</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kayıp</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fonksiyonu</a:t>
              </a:r>
              <a:r>
                <a:rPr lang="en-US" sz="2511" dirty="0">
                  <a:solidFill>
                    <a:srgbClr val="000000"/>
                  </a:solidFill>
                  <a:latin typeface="Times New Roman"/>
                  <a:ea typeface="Times New Roman"/>
                  <a:cs typeface="Times New Roman"/>
                  <a:sym typeface="Times New Roman"/>
                </a:rPr>
                <a:t> </a:t>
              </a:r>
              <a:r>
                <a:rPr lang="en-US" sz="2511" dirty="0" err="1">
                  <a:solidFill>
                    <a:srgbClr val="000000"/>
                  </a:solidFill>
                  <a:latin typeface="Times New Roman"/>
                  <a:ea typeface="Times New Roman"/>
                  <a:cs typeface="Times New Roman"/>
                  <a:sym typeface="Times New Roman"/>
                </a:rPr>
                <a:t>bulunmaktadır</a:t>
              </a:r>
              <a:r>
                <a:rPr lang="en-US" sz="2511" dirty="0">
                  <a:solidFill>
                    <a:srgbClr val="000000"/>
                  </a:solidFill>
                  <a:latin typeface="Times New Roman"/>
                  <a:ea typeface="Times New Roman"/>
                  <a:cs typeface="Times New Roman"/>
                  <a:sym typeface="Times New Roman"/>
                </a:rPr>
                <a:t>.</a:t>
              </a: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sp>
        <p:nvSpPr>
          <p:cNvPr id="2" name="Freeform 2"/>
          <p:cNvSpPr/>
          <p:nvPr/>
        </p:nvSpPr>
        <p:spPr>
          <a:xfrm>
            <a:off x="2056233" y="831962"/>
            <a:ext cx="13790301" cy="8170753"/>
          </a:xfrm>
          <a:custGeom>
            <a:avLst/>
            <a:gdLst/>
            <a:ahLst/>
            <a:cxnLst/>
            <a:rect l="l" t="t" r="r" b="b"/>
            <a:pathLst>
              <a:path w="13790301" h="8170753">
                <a:moveTo>
                  <a:pt x="0" y="0"/>
                </a:moveTo>
                <a:lnTo>
                  <a:pt x="13790300" y="0"/>
                </a:lnTo>
                <a:lnTo>
                  <a:pt x="13790300" y="8170753"/>
                </a:lnTo>
                <a:lnTo>
                  <a:pt x="0" y="8170753"/>
                </a:lnTo>
                <a:lnTo>
                  <a:pt x="0" y="0"/>
                </a:lnTo>
                <a:close/>
              </a:path>
            </a:pathLst>
          </a:custGeom>
          <a:blipFill>
            <a:blip r:embed="rId2"/>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412312" y="2825554"/>
            <a:ext cx="14550788" cy="4635893"/>
            <a:chOff x="0" y="0"/>
            <a:chExt cx="19401051" cy="6181191"/>
          </a:xfrm>
        </p:grpSpPr>
        <p:sp>
          <p:nvSpPr>
            <p:cNvPr id="5" name="TextBox 5"/>
            <p:cNvSpPr txBox="1"/>
            <p:nvPr/>
          </p:nvSpPr>
          <p:spPr>
            <a:xfrm>
              <a:off x="0" y="-85725"/>
              <a:ext cx="19401051" cy="1779197"/>
            </a:xfrm>
            <a:prstGeom prst="rect">
              <a:avLst/>
            </a:prstGeom>
          </p:spPr>
          <p:txBody>
            <a:bodyPr lIns="0" tIns="0" rIns="0" bIns="0" rtlCol="0" anchor="t">
              <a:spAutoFit/>
            </a:bodyPr>
            <a:lstStyle/>
            <a:p>
              <a:pPr algn="l">
                <a:lnSpc>
                  <a:spcPts val="5032"/>
                </a:lnSpc>
              </a:pPr>
              <a:r>
                <a:rPr lang="en-US" sz="4193" b="1" dirty="0">
                  <a:solidFill>
                    <a:srgbClr val="00BF63"/>
                  </a:solidFill>
                  <a:latin typeface="Times New Roman Bold"/>
                  <a:ea typeface="Times New Roman Bold"/>
                  <a:cs typeface="Times New Roman Bold"/>
                  <a:sym typeface="Times New Roman Bold"/>
                </a:rPr>
                <a:t>DÖNGÜ TUTARLI ÇEKIŞMELI ÜRETICI AĞ</a:t>
              </a:r>
            </a:p>
            <a:p>
              <a:pPr marL="0" lvl="0" indent="0" algn="l">
                <a:lnSpc>
                  <a:spcPts val="5032"/>
                </a:lnSpc>
                <a:spcBef>
                  <a:spcPct val="0"/>
                </a:spcBef>
              </a:pPr>
              <a:r>
                <a:rPr lang="en-US" sz="4193" b="1" dirty="0">
                  <a:solidFill>
                    <a:srgbClr val="00BF63"/>
                  </a:solidFill>
                  <a:latin typeface="Times New Roman Bold"/>
                  <a:ea typeface="Times New Roman Bold"/>
                  <a:cs typeface="Times New Roman Bold"/>
                  <a:sym typeface="Times New Roman Bold"/>
                </a:rPr>
                <a:t> (CYCLE – CONSISTENT GAN – CYCLEGAN)</a:t>
              </a:r>
            </a:p>
          </p:txBody>
        </p:sp>
        <p:sp>
          <p:nvSpPr>
            <p:cNvPr id="6" name="TextBox 6"/>
            <p:cNvSpPr txBox="1"/>
            <p:nvPr/>
          </p:nvSpPr>
          <p:spPr>
            <a:xfrm>
              <a:off x="0" y="2209215"/>
              <a:ext cx="19401051" cy="3971976"/>
            </a:xfrm>
            <a:prstGeom prst="rect">
              <a:avLst/>
            </a:prstGeom>
          </p:spPr>
          <p:txBody>
            <a:bodyPr lIns="0" tIns="0" rIns="0" bIns="0" rtlCol="0" anchor="t">
              <a:spAutoFit/>
            </a:bodyPr>
            <a:lstStyle/>
            <a:p>
              <a:pPr marL="606897" lvl="1" indent="-303448" algn="just">
                <a:lnSpc>
                  <a:spcPts val="3935"/>
                </a:lnSpc>
                <a:buFont typeface="Arial"/>
                <a:buChar char="•"/>
              </a:pPr>
              <a:r>
                <a:rPr lang="en-US" sz="2811" dirty="0" err="1">
                  <a:solidFill>
                    <a:srgbClr val="000000"/>
                  </a:solidFill>
                  <a:latin typeface="Times New Roman"/>
                  <a:ea typeface="Times New Roman"/>
                  <a:cs typeface="Times New Roman"/>
                  <a:sym typeface="Times New Roman"/>
                </a:rPr>
                <a:t>İki</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üreteç</a:t>
              </a:r>
              <a:r>
                <a:rPr lang="en-US" sz="2811" dirty="0">
                  <a:solidFill>
                    <a:srgbClr val="000000"/>
                  </a:solidFill>
                  <a:latin typeface="Times New Roman"/>
                  <a:ea typeface="Times New Roman"/>
                  <a:cs typeface="Times New Roman"/>
                  <a:sym typeface="Times New Roman"/>
                </a:rPr>
                <a:t> (generator) </a:t>
              </a:r>
              <a:r>
                <a:rPr lang="en-US" sz="2811" dirty="0" err="1">
                  <a:solidFill>
                    <a:srgbClr val="000000"/>
                  </a:solidFill>
                  <a:latin typeface="Times New Roman"/>
                  <a:ea typeface="Times New Roman"/>
                  <a:cs typeface="Times New Roman"/>
                  <a:sym typeface="Times New Roman"/>
                </a:rPr>
                <a:t>ve</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iki</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ayırt</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edici</a:t>
              </a:r>
              <a:r>
                <a:rPr lang="en-US" sz="2811" dirty="0">
                  <a:solidFill>
                    <a:srgbClr val="000000"/>
                  </a:solidFill>
                  <a:latin typeface="Times New Roman"/>
                  <a:ea typeface="Times New Roman"/>
                  <a:cs typeface="Times New Roman"/>
                  <a:sym typeface="Times New Roman"/>
                </a:rPr>
                <a:t> (discriminator) </a:t>
              </a:r>
              <a:r>
                <a:rPr lang="en-US" sz="2811" dirty="0" err="1">
                  <a:solidFill>
                    <a:srgbClr val="000000"/>
                  </a:solidFill>
                  <a:latin typeface="Times New Roman"/>
                  <a:ea typeface="Times New Roman"/>
                  <a:cs typeface="Times New Roman"/>
                  <a:sym typeface="Times New Roman"/>
                </a:rPr>
                <a:t>ağ</a:t>
              </a:r>
              <a:r>
                <a:rPr lang="en-US" sz="2811" dirty="0">
                  <a:solidFill>
                    <a:srgbClr val="000000"/>
                  </a:solidFill>
                  <a:latin typeface="Times New Roman"/>
                  <a:ea typeface="Times New Roman"/>
                  <a:cs typeface="Times New Roman"/>
                  <a:sym typeface="Times New Roman"/>
                </a:rPr>
                <a:t> </a:t>
              </a:r>
            </a:p>
            <a:p>
              <a:pPr marL="606897" lvl="1" indent="-303448" algn="just">
                <a:lnSpc>
                  <a:spcPts val="3935"/>
                </a:lnSpc>
                <a:buFont typeface="Arial"/>
                <a:buChar char="•"/>
              </a:pPr>
              <a:r>
                <a:rPr lang="en-US" sz="2811" dirty="0">
                  <a:solidFill>
                    <a:srgbClr val="000000"/>
                  </a:solidFill>
                  <a:latin typeface="Times New Roman"/>
                  <a:ea typeface="Times New Roman"/>
                  <a:cs typeface="Times New Roman"/>
                  <a:sym typeface="Times New Roman"/>
                </a:rPr>
                <a:t>Bu </a:t>
              </a:r>
              <a:r>
                <a:rPr lang="en-US" sz="2811" dirty="0" err="1">
                  <a:solidFill>
                    <a:srgbClr val="000000"/>
                  </a:solidFill>
                  <a:latin typeface="Times New Roman"/>
                  <a:ea typeface="Times New Roman"/>
                  <a:cs typeface="Times New Roman"/>
                  <a:sym typeface="Times New Roman"/>
                </a:rPr>
                <a:t>ağlar</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birbirleriyle</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iki</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yönlü</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dönüşümler</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gerçekleştirerek</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eğitilmektedir</a:t>
              </a:r>
              <a:r>
                <a:rPr lang="en-US" sz="2811" dirty="0">
                  <a:solidFill>
                    <a:srgbClr val="000000"/>
                  </a:solidFill>
                  <a:latin typeface="Times New Roman"/>
                  <a:ea typeface="Times New Roman"/>
                  <a:cs typeface="Times New Roman"/>
                  <a:sym typeface="Times New Roman"/>
                </a:rPr>
                <a:t>.</a:t>
              </a:r>
            </a:p>
            <a:p>
              <a:pPr marL="606897" lvl="1" indent="-303448" algn="just">
                <a:lnSpc>
                  <a:spcPts val="3935"/>
                </a:lnSpc>
                <a:buFont typeface="Arial"/>
                <a:buChar char="•"/>
              </a:pPr>
              <a:r>
                <a:rPr lang="en-US" sz="2811" dirty="0" err="1">
                  <a:solidFill>
                    <a:srgbClr val="000000"/>
                  </a:solidFill>
                  <a:latin typeface="Times New Roman"/>
                  <a:ea typeface="Times New Roman"/>
                  <a:cs typeface="Times New Roman"/>
                  <a:sym typeface="Times New Roman"/>
                </a:rPr>
                <a:t>Döngü</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tutarlılığı</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kaybı</a:t>
              </a:r>
              <a:r>
                <a:rPr lang="en-US" sz="2811" dirty="0">
                  <a:solidFill>
                    <a:srgbClr val="000000"/>
                  </a:solidFill>
                  <a:latin typeface="Times New Roman"/>
                  <a:ea typeface="Times New Roman"/>
                  <a:cs typeface="Times New Roman"/>
                  <a:sym typeface="Times New Roman"/>
                </a:rPr>
                <a:t> (cycle consistency loss) </a:t>
              </a:r>
              <a:r>
                <a:rPr lang="en-US" sz="2811" dirty="0" err="1">
                  <a:solidFill>
                    <a:srgbClr val="000000"/>
                  </a:solidFill>
                  <a:latin typeface="Times New Roman"/>
                  <a:ea typeface="Times New Roman"/>
                  <a:cs typeface="Times New Roman"/>
                  <a:sym typeface="Times New Roman"/>
                </a:rPr>
                <a:t>kullanarak</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bir</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görüntünün</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ileri</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ve</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geri</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dönüşümlerinin</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orijinal</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görüntüye</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mümkün</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olduğunca</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yakın</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olmasını</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sağlamaktadır</a:t>
              </a:r>
              <a:r>
                <a:rPr lang="en-US" sz="2811" dirty="0">
                  <a:solidFill>
                    <a:srgbClr val="000000"/>
                  </a:solidFill>
                  <a:latin typeface="Times New Roman"/>
                  <a:ea typeface="Times New Roman"/>
                  <a:cs typeface="Times New Roman"/>
                  <a:sym typeface="Times New Roman"/>
                </a:rPr>
                <a:t>.</a:t>
              </a:r>
            </a:p>
            <a:p>
              <a:pPr marL="606897" lvl="1" indent="-303448" algn="just">
                <a:lnSpc>
                  <a:spcPts val="3935"/>
                </a:lnSpc>
                <a:buFont typeface="Arial"/>
                <a:buChar char="•"/>
              </a:pPr>
              <a:r>
                <a:rPr lang="en-US" sz="2811" dirty="0" err="1">
                  <a:solidFill>
                    <a:srgbClr val="000000"/>
                  </a:solidFill>
                  <a:latin typeface="Times New Roman"/>
                  <a:ea typeface="Times New Roman"/>
                  <a:cs typeface="Times New Roman"/>
                  <a:sym typeface="Times New Roman"/>
                </a:rPr>
                <a:t>Etiketlenmiş</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veriler</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olmadan</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iki</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farklı</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alan</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arasındaki</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görüntü</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dönüşümlerini</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öğrenerek</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görüntülerin</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stilini</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veya</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türünü</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değiştirmek</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için</a:t>
              </a:r>
              <a:r>
                <a:rPr lang="en-US" sz="2811" dirty="0">
                  <a:solidFill>
                    <a:srgbClr val="000000"/>
                  </a:solidFill>
                  <a:latin typeface="Times New Roman"/>
                  <a:ea typeface="Times New Roman"/>
                  <a:cs typeface="Times New Roman"/>
                  <a:sym typeface="Times New Roman"/>
                </a:rPr>
                <a:t> </a:t>
              </a:r>
              <a:r>
                <a:rPr lang="en-US" sz="2811" dirty="0" err="1">
                  <a:solidFill>
                    <a:srgbClr val="000000"/>
                  </a:solidFill>
                  <a:latin typeface="Times New Roman"/>
                  <a:ea typeface="Times New Roman"/>
                  <a:cs typeface="Times New Roman"/>
                  <a:sym typeface="Times New Roman"/>
                </a:rPr>
                <a:t>kullanılabilmektedir</a:t>
              </a:r>
              <a:r>
                <a:rPr lang="en-US" sz="2811" dirty="0">
                  <a:solidFill>
                    <a:srgbClr val="000000"/>
                  </a:solidFill>
                  <a:latin typeface="Times New Roman"/>
                  <a:ea typeface="Times New Roman"/>
                  <a:cs typeface="Times New Roman"/>
                  <a:sym typeface="Times New Roman"/>
                </a:rPr>
                <a:t>.</a:t>
              </a: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868606" y="2740500"/>
            <a:ext cx="14550788" cy="4635893"/>
            <a:chOff x="0" y="0"/>
            <a:chExt cx="19401051" cy="6181191"/>
          </a:xfrm>
        </p:grpSpPr>
        <p:sp>
          <p:nvSpPr>
            <p:cNvPr id="5" name="TextBox 5"/>
            <p:cNvSpPr txBox="1"/>
            <p:nvPr/>
          </p:nvSpPr>
          <p:spPr>
            <a:xfrm>
              <a:off x="0" y="-85725"/>
              <a:ext cx="19401051" cy="1779197"/>
            </a:xfrm>
            <a:prstGeom prst="rect">
              <a:avLst/>
            </a:prstGeom>
          </p:spPr>
          <p:txBody>
            <a:bodyPr lIns="0" tIns="0" rIns="0" bIns="0" rtlCol="0" anchor="t">
              <a:spAutoFit/>
            </a:bodyPr>
            <a:lstStyle/>
            <a:p>
              <a:pPr algn="l">
                <a:lnSpc>
                  <a:spcPts val="5032"/>
                </a:lnSpc>
              </a:pPr>
              <a:r>
                <a:rPr lang="en-US" sz="4193" b="1">
                  <a:solidFill>
                    <a:srgbClr val="00BF63"/>
                  </a:solidFill>
                  <a:latin typeface="Times New Roman Bold"/>
                  <a:ea typeface="Times New Roman Bold"/>
                  <a:cs typeface="Times New Roman Bold"/>
                  <a:sym typeface="Times New Roman Bold"/>
                </a:rPr>
                <a:t>DÖNGÜ TUTARLI ÇEKIŞMELI ÜRETICI AĞ</a:t>
              </a:r>
            </a:p>
            <a:p>
              <a:pPr marL="0" lvl="0" indent="0" algn="l">
                <a:lnSpc>
                  <a:spcPts val="5032"/>
                </a:lnSpc>
                <a:spcBef>
                  <a:spcPct val="0"/>
                </a:spcBef>
              </a:pPr>
              <a:r>
                <a:rPr lang="en-US" sz="4193" b="1">
                  <a:solidFill>
                    <a:srgbClr val="00BF63"/>
                  </a:solidFill>
                  <a:latin typeface="Times New Roman Bold"/>
                  <a:ea typeface="Times New Roman Bold"/>
                  <a:cs typeface="Times New Roman Bold"/>
                  <a:sym typeface="Times New Roman Bold"/>
                </a:rPr>
                <a:t> (CYCLE – CONSISTENT GAN – CYCLEGAN)</a:t>
              </a:r>
            </a:p>
          </p:txBody>
        </p:sp>
        <p:sp>
          <p:nvSpPr>
            <p:cNvPr id="6" name="TextBox 6"/>
            <p:cNvSpPr txBox="1"/>
            <p:nvPr/>
          </p:nvSpPr>
          <p:spPr>
            <a:xfrm>
              <a:off x="0" y="2209215"/>
              <a:ext cx="19401051" cy="3971976"/>
            </a:xfrm>
            <a:prstGeom prst="rect">
              <a:avLst/>
            </a:prstGeom>
          </p:spPr>
          <p:txBody>
            <a:bodyPr lIns="0" tIns="0" rIns="0" bIns="0" rtlCol="0" anchor="t">
              <a:spAutoFit/>
            </a:bodyPr>
            <a:lstStyle/>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CycleGAN, iki üreteç (generator) ve iki ayırt edici (discriminator) ağ kullanarak iki farklı alan arasında çift yönlü dönüşümler gerçekleştirirken, klasik GAN modelinde yalnızca tek bir üreteç ve tek bir ayırt edici ağ bulunmaktadır.</a:t>
              </a:r>
            </a:p>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CycleGAN, döngü tutarlılığı kaybı (cycle consistency loss) kullanarak dönüşümlerin her iki yönde de orijinal görüntüye sadık kalmasını sağlarken, klasik GAN modelinde bu tür bir döngü tutarlılığı mekanizması yoktur.</a:t>
              </a: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412312" y="2400129"/>
            <a:ext cx="14550788" cy="5486741"/>
            <a:chOff x="0" y="0"/>
            <a:chExt cx="19401051" cy="7315655"/>
          </a:xfrm>
        </p:grpSpPr>
        <p:sp>
          <p:nvSpPr>
            <p:cNvPr id="5" name="TextBox 5"/>
            <p:cNvSpPr txBox="1"/>
            <p:nvPr/>
          </p:nvSpPr>
          <p:spPr>
            <a:xfrm>
              <a:off x="0" y="-85725"/>
              <a:ext cx="19401051" cy="932461"/>
            </a:xfrm>
            <a:prstGeom prst="rect">
              <a:avLst/>
            </a:prstGeom>
          </p:spPr>
          <p:txBody>
            <a:bodyPr lIns="0" tIns="0" rIns="0" bIns="0" rtlCol="0" anchor="t">
              <a:spAutoFit/>
            </a:bodyPr>
            <a:lstStyle/>
            <a:p>
              <a:pPr marL="0" lvl="0" indent="0" algn="l">
                <a:lnSpc>
                  <a:spcPts val="5032"/>
                </a:lnSpc>
                <a:spcBef>
                  <a:spcPct val="0"/>
                </a:spcBef>
              </a:pPr>
              <a:r>
                <a:rPr lang="en-US" sz="4193" b="1">
                  <a:solidFill>
                    <a:srgbClr val="00BF63"/>
                  </a:solidFill>
                  <a:latin typeface="Times New Roman Bold"/>
                  <a:ea typeface="Times New Roman Bold"/>
                  <a:cs typeface="Times New Roman Bold"/>
                  <a:sym typeface="Times New Roman Bold"/>
                </a:rPr>
                <a:t>PIX2PIX</a:t>
              </a:r>
            </a:p>
          </p:txBody>
        </p:sp>
        <p:sp>
          <p:nvSpPr>
            <p:cNvPr id="6" name="TextBox 6"/>
            <p:cNvSpPr txBox="1"/>
            <p:nvPr/>
          </p:nvSpPr>
          <p:spPr>
            <a:xfrm>
              <a:off x="0" y="1362479"/>
              <a:ext cx="19401051" cy="5953176"/>
            </a:xfrm>
            <a:prstGeom prst="rect">
              <a:avLst/>
            </a:prstGeom>
          </p:spPr>
          <p:txBody>
            <a:bodyPr lIns="0" tIns="0" rIns="0" bIns="0" rtlCol="0" anchor="t">
              <a:spAutoFit/>
            </a:bodyPr>
            <a:lstStyle/>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Pix2Pix, koşullu çekişmeli üretici ağlar (Conditional Generative Adversarial Networks - cGANs) kullanarak, girdi görüntüsünden hedef görüntüye dönüşüm gerçekleştirir ve bu süreçte hem üreteç (generator) hem de ayırt edici (discriminator) ağları eğitir.</a:t>
              </a:r>
            </a:p>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Pix2Pix'in üreteç ağı, U-Net mimarisine dayanır ve bu mimari, düşük çözünürlüklü özellik haritalarını yüksek çözünürlüklü haritalarla birleştirerek daha detaylı ve doğru sonuçlar üretir.</a:t>
              </a:r>
            </a:p>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Pix2Pix, L1 kaybı (L1 loss) ve çekişmeli kayıp (adversarial loss) kombinasyonunu kullanarak üretilen görüntülerin hem piksel düzeyinde doğruluğunu hem de görsel gerçekçiliğini optimize eder.</a:t>
              </a: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412312" y="3143079"/>
            <a:ext cx="14550788" cy="4000841"/>
            <a:chOff x="0" y="0"/>
            <a:chExt cx="19401051" cy="5334455"/>
          </a:xfrm>
        </p:grpSpPr>
        <p:sp>
          <p:nvSpPr>
            <p:cNvPr id="5" name="TextBox 5"/>
            <p:cNvSpPr txBox="1"/>
            <p:nvPr/>
          </p:nvSpPr>
          <p:spPr>
            <a:xfrm>
              <a:off x="0" y="-85725"/>
              <a:ext cx="19401051" cy="932461"/>
            </a:xfrm>
            <a:prstGeom prst="rect">
              <a:avLst/>
            </a:prstGeom>
          </p:spPr>
          <p:txBody>
            <a:bodyPr lIns="0" tIns="0" rIns="0" bIns="0" rtlCol="0" anchor="t">
              <a:spAutoFit/>
            </a:bodyPr>
            <a:lstStyle/>
            <a:p>
              <a:pPr marL="0" lvl="0" indent="0" algn="l">
                <a:lnSpc>
                  <a:spcPts val="5032"/>
                </a:lnSpc>
                <a:spcBef>
                  <a:spcPct val="0"/>
                </a:spcBef>
              </a:pPr>
              <a:r>
                <a:rPr lang="en-US" sz="4193" b="1">
                  <a:solidFill>
                    <a:srgbClr val="00BF63"/>
                  </a:solidFill>
                  <a:latin typeface="Times New Roman Bold"/>
                  <a:ea typeface="Times New Roman Bold"/>
                  <a:cs typeface="Times New Roman Bold"/>
                  <a:sym typeface="Times New Roman Bold"/>
                </a:rPr>
                <a:t>PIX2PIX</a:t>
              </a:r>
            </a:p>
          </p:txBody>
        </p:sp>
        <p:sp>
          <p:nvSpPr>
            <p:cNvPr id="6" name="TextBox 6"/>
            <p:cNvSpPr txBox="1"/>
            <p:nvPr/>
          </p:nvSpPr>
          <p:spPr>
            <a:xfrm>
              <a:off x="0" y="1362479"/>
              <a:ext cx="19401051" cy="3971976"/>
            </a:xfrm>
            <a:prstGeom prst="rect">
              <a:avLst/>
            </a:prstGeom>
          </p:spPr>
          <p:txBody>
            <a:bodyPr lIns="0" tIns="0" rIns="0" bIns="0" rtlCol="0" anchor="t">
              <a:spAutoFit/>
            </a:bodyPr>
            <a:lstStyle/>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Pix2Pix, koşullu GAN (cGAN) olarak çalışır ve belirli bir girdi görüntüsüne dayalı olarak hedef görüntüleri üretmek için üreteç ve ayırt edici ağları eğitirken, klasik GAN modeli rastgele gürültüden görüntü üretir.</a:t>
              </a:r>
            </a:p>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Pix2Pix'in üreteç ağı, U-Net mimarisini kullanarak girdi görüntüsündeki düşük çözünürlüklü özellik haritalarını yüksek çözünürlüklü özellik haritalarıyla birleştirirken, klasik GAN modeli genellikle basit bir çok katmanlı konvolüsyonel ağ kullanır.</a:t>
              </a: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868606" y="2647779"/>
            <a:ext cx="14550788" cy="4991441"/>
            <a:chOff x="0" y="0"/>
            <a:chExt cx="19401051" cy="6655255"/>
          </a:xfrm>
        </p:grpSpPr>
        <p:sp>
          <p:nvSpPr>
            <p:cNvPr id="5" name="TextBox 5"/>
            <p:cNvSpPr txBox="1"/>
            <p:nvPr/>
          </p:nvSpPr>
          <p:spPr>
            <a:xfrm>
              <a:off x="0" y="-85725"/>
              <a:ext cx="19401051" cy="932461"/>
            </a:xfrm>
            <a:prstGeom prst="rect">
              <a:avLst/>
            </a:prstGeom>
          </p:spPr>
          <p:txBody>
            <a:bodyPr lIns="0" tIns="0" rIns="0" bIns="0" rtlCol="0" anchor="t">
              <a:spAutoFit/>
            </a:bodyPr>
            <a:lstStyle/>
            <a:p>
              <a:pPr marL="0" lvl="0" indent="0" algn="l">
                <a:lnSpc>
                  <a:spcPts val="5032"/>
                </a:lnSpc>
                <a:spcBef>
                  <a:spcPct val="0"/>
                </a:spcBef>
              </a:pPr>
              <a:r>
                <a:rPr lang="en-US" sz="4193" b="1">
                  <a:solidFill>
                    <a:srgbClr val="00BF63"/>
                  </a:solidFill>
                  <a:latin typeface="Times New Roman Bold"/>
                  <a:ea typeface="Times New Roman Bold"/>
                  <a:cs typeface="Times New Roman Bold"/>
                  <a:sym typeface="Times New Roman Bold"/>
                </a:rPr>
                <a:t>STYLEGAN</a:t>
              </a:r>
            </a:p>
          </p:txBody>
        </p:sp>
        <p:sp>
          <p:nvSpPr>
            <p:cNvPr id="6" name="TextBox 6"/>
            <p:cNvSpPr txBox="1"/>
            <p:nvPr/>
          </p:nvSpPr>
          <p:spPr>
            <a:xfrm>
              <a:off x="0" y="1362479"/>
              <a:ext cx="19401051" cy="5292776"/>
            </a:xfrm>
            <a:prstGeom prst="rect">
              <a:avLst/>
            </a:prstGeom>
          </p:spPr>
          <p:txBody>
            <a:bodyPr lIns="0" tIns="0" rIns="0" bIns="0" rtlCol="0" anchor="t">
              <a:spAutoFit/>
            </a:bodyPr>
            <a:lstStyle/>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StyleGAN, görüntü üretiminde stil (style) kontrolünü mümkün kılan ve farklı seviyelerde ayrıntıları kontrol edebilen bir adaçık (submodule) kullanarak, üretilen görüntülerin çeşitli özelliklerini (örneğin, genel düzen, renk paleti) değiştirebilme yeteneğine sahiptir.</a:t>
              </a:r>
            </a:p>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StyleGAN, geleneksel üreteç ağlarının aksine, bir "ara yüz" (intermediate) latent uzayı kullanarak, daha akıcı ve doğal geçişler sağlayan görüntüler üretir.</a:t>
              </a:r>
            </a:p>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StyleGAN, "adaçık normalizasyonu" (adaptive instance normalization, AdaIN) katmanları kullanarak, latent vektörlerin görüntülerin farklı seviyelerdeki stil özelliklerini modüle etmesini sağlar.</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412312" y="2895429"/>
            <a:ext cx="14550788" cy="4496141"/>
            <a:chOff x="0" y="0"/>
            <a:chExt cx="19401051" cy="5994855"/>
          </a:xfrm>
        </p:grpSpPr>
        <p:sp>
          <p:nvSpPr>
            <p:cNvPr id="5" name="TextBox 5"/>
            <p:cNvSpPr txBox="1"/>
            <p:nvPr/>
          </p:nvSpPr>
          <p:spPr>
            <a:xfrm>
              <a:off x="0" y="-85725"/>
              <a:ext cx="19401051" cy="932461"/>
            </a:xfrm>
            <a:prstGeom prst="rect">
              <a:avLst/>
            </a:prstGeom>
          </p:spPr>
          <p:txBody>
            <a:bodyPr lIns="0" tIns="0" rIns="0" bIns="0" rtlCol="0" anchor="t">
              <a:spAutoFit/>
            </a:bodyPr>
            <a:lstStyle/>
            <a:p>
              <a:pPr marL="0" lvl="0" indent="0" algn="l">
                <a:lnSpc>
                  <a:spcPts val="5032"/>
                </a:lnSpc>
                <a:spcBef>
                  <a:spcPct val="0"/>
                </a:spcBef>
              </a:pPr>
              <a:r>
                <a:rPr lang="en-US" sz="4193" b="1">
                  <a:solidFill>
                    <a:srgbClr val="00BF63"/>
                  </a:solidFill>
                  <a:latin typeface="Times New Roman Bold"/>
                  <a:ea typeface="Times New Roman Bold"/>
                  <a:cs typeface="Times New Roman Bold"/>
                  <a:sym typeface="Times New Roman Bold"/>
                </a:rPr>
                <a:t>STYLEGAN</a:t>
              </a:r>
            </a:p>
          </p:txBody>
        </p:sp>
        <p:sp>
          <p:nvSpPr>
            <p:cNvPr id="6" name="TextBox 6"/>
            <p:cNvSpPr txBox="1"/>
            <p:nvPr/>
          </p:nvSpPr>
          <p:spPr>
            <a:xfrm>
              <a:off x="0" y="1362479"/>
              <a:ext cx="19401051" cy="4632376"/>
            </a:xfrm>
            <a:prstGeom prst="rect">
              <a:avLst/>
            </a:prstGeom>
          </p:spPr>
          <p:txBody>
            <a:bodyPr lIns="0" tIns="0" rIns="0" bIns="0" rtlCol="0" anchor="t">
              <a:spAutoFit/>
            </a:bodyPr>
            <a:lstStyle/>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StyleGAN, geleneksel GAN modellerinden farklı olarak bir ara yüz (intermediate) latentuzay kullanır ve bu uzaydan geçen veriyi adaçık normalizasyonu (adaptive instancenormalization, AdaIN) katmanları ile işleyerek üretilen görüntülerin stil bileşenlerini kontrol eder.</a:t>
              </a:r>
            </a:p>
            <a:p>
              <a:pPr marL="606897" lvl="1" indent="-303448" algn="just">
                <a:lnSpc>
                  <a:spcPts val="3935"/>
                </a:lnSpc>
                <a:buFont typeface="Arial"/>
                <a:buChar char="•"/>
              </a:pPr>
              <a:r>
                <a:rPr lang="en-US" sz="2811">
                  <a:solidFill>
                    <a:srgbClr val="000000"/>
                  </a:solidFill>
                  <a:latin typeface="Times New Roman"/>
                  <a:ea typeface="Times New Roman"/>
                  <a:cs typeface="Times New Roman"/>
                  <a:sym typeface="Times New Roman"/>
                </a:rPr>
                <a:t>StyleGAN, klasik GAN modelinden farklı olarak, üretilen görüntülerin farklı seviyelerdeki ayrıntılarını kontrol eden stil modülasyonlarını (style modulation) kullanarak daha ayrıntılı ve yüksek kaliteli görüntüler sağlar.</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806936" y="2569222"/>
            <a:ext cx="14674129" cy="4390731"/>
            <a:chOff x="0" y="0"/>
            <a:chExt cx="19565505" cy="5854308"/>
          </a:xfrm>
        </p:grpSpPr>
        <p:sp>
          <p:nvSpPr>
            <p:cNvPr id="5" name="TextBox 5"/>
            <p:cNvSpPr txBox="1"/>
            <p:nvPr/>
          </p:nvSpPr>
          <p:spPr>
            <a:xfrm>
              <a:off x="0" y="-133350"/>
              <a:ext cx="19565505" cy="15430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00BF63"/>
                  </a:solidFill>
                  <a:latin typeface="Times New Roman Bold"/>
                  <a:ea typeface="Times New Roman Bold"/>
                  <a:cs typeface="Times New Roman Bold"/>
                  <a:sym typeface="Times New Roman Bold"/>
                </a:rPr>
                <a:t>GAN’a Giriş</a:t>
              </a:r>
            </a:p>
          </p:txBody>
        </p:sp>
        <p:sp>
          <p:nvSpPr>
            <p:cNvPr id="6" name="TextBox 6"/>
            <p:cNvSpPr txBox="1"/>
            <p:nvPr/>
          </p:nvSpPr>
          <p:spPr>
            <a:xfrm>
              <a:off x="0" y="1872435"/>
              <a:ext cx="19565505" cy="3981873"/>
            </a:xfrm>
            <a:prstGeom prst="rect">
              <a:avLst/>
            </a:prstGeom>
          </p:spPr>
          <p:txBody>
            <a:bodyPr lIns="0" tIns="0" rIns="0" bIns="0" rtlCol="0" anchor="t">
              <a:spAutoFit/>
            </a:bodyPr>
            <a:lstStyle/>
            <a:p>
              <a:pPr marL="604521" lvl="1" indent="-302261" algn="just">
                <a:lnSpc>
                  <a:spcPts val="3920"/>
                </a:lnSpc>
                <a:buFont typeface="Arial"/>
                <a:buChar char="•"/>
              </a:pPr>
              <a:r>
                <a:rPr lang="en-US" sz="2800">
                  <a:solidFill>
                    <a:srgbClr val="000000"/>
                  </a:solidFill>
                  <a:latin typeface="Times New Roman"/>
                  <a:ea typeface="Times New Roman"/>
                  <a:cs typeface="Times New Roman"/>
                  <a:sym typeface="Times New Roman"/>
                </a:rPr>
                <a:t>Yapay Zeka teknolojilerinin hızla gelişmesiyle birlikte veri ihtiyacı da artmaktadır.</a:t>
              </a:r>
            </a:p>
            <a:p>
              <a:pPr marL="604521" lvl="1" indent="-302261" algn="just">
                <a:lnSpc>
                  <a:spcPts val="3920"/>
                </a:lnSpc>
                <a:buFont typeface="Arial"/>
                <a:buChar char="•"/>
              </a:pPr>
              <a:r>
                <a:rPr lang="en-US" sz="2800">
                  <a:solidFill>
                    <a:srgbClr val="000000"/>
                  </a:solidFill>
                  <a:latin typeface="Times New Roman"/>
                  <a:ea typeface="Times New Roman"/>
                  <a:cs typeface="Times New Roman"/>
                  <a:sym typeface="Times New Roman"/>
                </a:rPr>
                <a:t>Veriler, eksik veya etiketsiz olduğunda çalışmaların başarısını olumsuz etkileyebilmektedir. Sağlık alanında verilerin etik izinlerin alınamaması büyük bir sorundur.</a:t>
              </a:r>
            </a:p>
            <a:p>
              <a:pPr marL="604521" lvl="1" indent="-302261" algn="just">
                <a:lnSpc>
                  <a:spcPts val="3920"/>
                </a:lnSpc>
                <a:buFont typeface="Arial"/>
                <a:buChar char="•"/>
              </a:pPr>
              <a:r>
                <a:rPr lang="en-US" sz="2800">
                  <a:solidFill>
                    <a:srgbClr val="000000"/>
                  </a:solidFill>
                  <a:latin typeface="Times New Roman"/>
                  <a:ea typeface="Times New Roman"/>
                  <a:cs typeface="Times New Roman"/>
                  <a:sym typeface="Times New Roman"/>
                </a:rPr>
                <a:t>Çekişmeli Üretici Ağlar yaklaşımı, veri eksikliği sorununu çözmek için önerilmiştir. GAN’lar, yüksek kaliteli sentetik görüntüler üretebilme yetenekleri nedeniyle büyük ilgi görmektedir.</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aphicFrame>
        <p:nvGraphicFramePr>
          <p:cNvPr id="4" name="Table 4"/>
          <p:cNvGraphicFramePr>
            <a:graphicFrameLocks noGrp="1"/>
          </p:cNvGraphicFramePr>
          <p:nvPr/>
        </p:nvGraphicFramePr>
        <p:xfrm>
          <a:off x="1326862" y="780776"/>
          <a:ext cx="15634275" cy="8725448"/>
        </p:xfrm>
        <a:graphic>
          <a:graphicData uri="http://schemas.openxmlformats.org/drawingml/2006/table">
            <a:tbl>
              <a:tblPr/>
              <a:tblGrid>
                <a:gridCol w="1886292">
                  <a:extLst>
                    <a:ext uri="{9D8B030D-6E8A-4147-A177-3AD203B41FA5}">
                      <a16:colId xmlns:a16="http://schemas.microsoft.com/office/drawing/2014/main" val="20000"/>
                    </a:ext>
                  </a:extLst>
                </a:gridCol>
                <a:gridCol w="2811791">
                  <a:extLst>
                    <a:ext uri="{9D8B030D-6E8A-4147-A177-3AD203B41FA5}">
                      <a16:colId xmlns:a16="http://schemas.microsoft.com/office/drawing/2014/main" val="20001"/>
                    </a:ext>
                  </a:extLst>
                </a:gridCol>
                <a:gridCol w="3540376">
                  <a:extLst>
                    <a:ext uri="{9D8B030D-6E8A-4147-A177-3AD203B41FA5}">
                      <a16:colId xmlns:a16="http://schemas.microsoft.com/office/drawing/2014/main" val="20002"/>
                    </a:ext>
                  </a:extLst>
                </a:gridCol>
                <a:gridCol w="3599451">
                  <a:extLst>
                    <a:ext uri="{9D8B030D-6E8A-4147-A177-3AD203B41FA5}">
                      <a16:colId xmlns:a16="http://schemas.microsoft.com/office/drawing/2014/main" val="20003"/>
                    </a:ext>
                  </a:extLst>
                </a:gridCol>
                <a:gridCol w="3796365">
                  <a:extLst>
                    <a:ext uri="{9D8B030D-6E8A-4147-A177-3AD203B41FA5}">
                      <a16:colId xmlns:a16="http://schemas.microsoft.com/office/drawing/2014/main" val="20004"/>
                    </a:ext>
                  </a:extLst>
                </a:gridCol>
              </a:tblGrid>
              <a:tr h="583730">
                <a:tc>
                  <a:txBody>
                    <a:bodyPr/>
                    <a:lstStyle/>
                    <a:p>
                      <a:pPr algn="l">
                        <a:lnSpc>
                          <a:spcPts val="1959"/>
                        </a:lnSpc>
                        <a:defRPr/>
                      </a:pPr>
                      <a:r>
                        <a:rPr lang="en-US" sz="1399" b="1">
                          <a:solidFill>
                            <a:srgbClr val="000000"/>
                          </a:solidFill>
                          <a:latin typeface="Times New Roman Bold"/>
                          <a:ea typeface="Times New Roman Bold"/>
                          <a:cs typeface="Times New Roman Bold"/>
                          <a:sym typeface="Times New Roman Bold"/>
                        </a:rPr>
                        <a:t>GAN Türleri</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959"/>
                        </a:lnSpc>
                        <a:defRPr/>
                      </a:pPr>
                      <a:r>
                        <a:rPr lang="en-US" sz="1399" b="1">
                          <a:solidFill>
                            <a:srgbClr val="000000"/>
                          </a:solidFill>
                          <a:latin typeface="Times New Roman Bold"/>
                          <a:ea typeface="Times New Roman Bold"/>
                          <a:cs typeface="Times New Roman Bold"/>
                          <a:sym typeface="Times New Roman Bold"/>
                        </a:rPr>
                        <a:t>Farklar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959"/>
                        </a:lnSpc>
                        <a:defRPr/>
                      </a:pPr>
                      <a:r>
                        <a:rPr lang="en-US" sz="1399" b="1">
                          <a:solidFill>
                            <a:srgbClr val="000000"/>
                          </a:solidFill>
                          <a:latin typeface="Times New Roman Bold"/>
                          <a:ea typeface="Times New Roman Bold"/>
                          <a:cs typeface="Times New Roman Bold"/>
                          <a:sym typeface="Times New Roman Bold"/>
                        </a:rPr>
                        <a:t>Avantajlar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959"/>
                        </a:lnSpc>
                        <a:defRPr/>
                      </a:pPr>
                      <a:r>
                        <a:rPr lang="en-US" sz="1399" b="1">
                          <a:solidFill>
                            <a:srgbClr val="000000"/>
                          </a:solidFill>
                          <a:latin typeface="Times New Roman Bold"/>
                          <a:ea typeface="Times New Roman Bold"/>
                          <a:cs typeface="Times New Roman Bold"/>
                          <a:sym typeface="Times New Roman Bold"/>
                        </a:rPr>
                        <a:t>Dezavantajlar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959"/>
                        </a:lnSpc>
                        <a:defRPr/>
                      </a:pPr>
                      <a:r>
                        <a:rPr lang="en-US" sz="1399" b="1">
                          <a:solidFill>
                            <a:srgbClr val="000000"/>
                          </a:solidFill>
                          <a:latin typeface="Times New Roman Bold"/>
                          <a:ea typeface="Times New Roman Bold"/>
                          <a:cs typeface="Times New Roman Bold"/>
                          <a:sym typeface="Times New Roman Bold"/>
                        </a:rPr>
                        <a:t>Kullanıldığı Veri Türleri</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365055">
                <a:tc>
                  <a:txBody>
                    <a:bodyPr/>
                    <a:lstStyle/>
                    <a:p>
                      <a:pPr algn="l">
                        <a:lnSpc>
                          <a:spcPts val="1959"/>
                        </a:lnSpc>
                        <a:defRPr/>
                      </a:pPr>
                      <a:r>
                        <a:rPr lang="en-US" sz="1399" b="1">
                          <a:solidFill>
                            <a:srgbClr val="000000"/>
                          </a:solidFill>
                          <a:latin typeface="Times New Roman Bold"/>
                          <a:ea typeface="Times New Roman Bold"/>
                          <a:cs typeface="Times New Roman Bold"/>
                          <a:sym typeface="Times New Roman Bold"/>
                        </a:rPr>
                        <a:t>Pix2Pix</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Koşullu GAN, görüntüden görüntüye çeviri; U-Net mimarisikullanır.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Yüksek kaliteli görüntü dönüşümü sağlar.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Etiketlenmiş veri gerektirir; eğitim için büyük veri setleri gerekir.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259080" lvl="1" indent="-129540" algn="l">
                        <a:lnSpc>
                          <a:spcPts val="1679"/>
                        </a:lnSpc>
                        <a:buFont typeface="Arial"/>
                        <a:buChar char="•"/>
                        <a:defRPr/>
                      </a:pPr>
                      <a:r>
                        <a:rPr lang="en-US" sz="1200" dirty="0" err="1">
                          <a:solidFill>
                            <a:srgbClr val="000000"/>
                          </a:solidFill>
                          <a:latin typeface="Times New Roman"/>
                          <a:ea typeface="Times New Roman"/>
                          <a:cs typeface="Times New Roman"/>
                          <a:sym typeface="Times New Roman"/>
                        </a:rPr>
                        <a:t>Eskiz-fotoğraf</a:t>
                      </a:r>
                      <a:r>
                        <a:rPr lang="en-US" sz="1200" dirty="0">
                          <a:solidFill>
                            <a:srgbClr val="000000"/>
                          </a:solidFill>
                          <a:latin typeface="Times New Roman"/>
                          <a:ea typeface="Times New Roman"/>
                          <a:cs typeface="Times New Roman"/>
                          <a:sym typeface="Times New Roman"/>
                        </a:rPr>
                        <a:t> </a:t>
                      </a:r>
                      <a:r>
                        <a:rPr lang="en-US" sz="1200" dirty="0" err="1">
                          <a:solidFill>
                            <a:srgbClr val="000000"/>
                          </a:solidFill>
                          <a:latin typeface="Times New Roman"/>
                          <a:ea typeface="Times New Roman"/>
                          <a:cs typeface="Times New Roman"/>
                          <a:sym typeface="Times New Roman"/>
                        </a:rPr>
                        <a:t>dönüşümleri</a:t>
                      </a:r>
                      <a:endParaRPr lang="en-US" sz="1100" dirty="0"/>
                    </a:p>
                    <a:p>
                      <a:pPr marL="259080" lvl="1" indent="-129540" algn="l">
                        <a:lnSpc>
                          <a:spcPts val="1679"/>
                        </a:lnSpc>
                        <a:buFont typeface="Arial"/>
                        <a:buChar char="•"/>
                      </a:pPr>
                      <a:r>
                        <a:rPr lang="en-US" sz="1200" dirty="0" err="1">
                          <a:solidFill>
                            <a:srgbClr val="000000"/>
                          </a:solidFill>
                          <a:latin typeface="Times New Roman"/>
                          <a:ea typeface="Times New Roman"/>
                          <a:cs typeface="Times New Roman"/>
                          <a:sym typeface="Times New Roman"/>
                        </a:rPr>
                        <a:t>Kenar</a:t>
                      </a:r>
                      <a:r>
                        <a:rPr lang="en-US" sz="1200" dirty="0">
                          <a:solidFill>
                            <a:srgbClr val="000000"/>
                          </a:solidFill>
                          <a:latin typeface="Times New Roman"/>
                          <a:ea typeface="Times New Roman"/>
                          <a:cs typeface="Times New Roman"/>
                          <a:sym typeface="Times New Roman"/>
                        </a:rPr>
                        <a:t> </a:t>
                      </a:r>
                      <a:r>
                        <a:rPr lang="en-US" sz="1200" dirty="0" err="1">
                          <a:solidFill>
                            <a:srgbClr val="000000"/>
                          </a:solidFill>
                          <a:latin typeface="Times New Roman"/>
                          <a:ea typeface="Times New Roman"/>
                          <a:cs typeface="Times New Roman"/>
                          <a:sym typeface="Times New Roman"/>
                        </a:rPr>
                        <a:t>haritası-fotoğraf</a:t>
                      </a:r>
                      <a:r>
                        <a:rPr lang="en-US" sz="1200" dirty="0">
                          <a:solidFill>
                            <a:srgbClr val="000000"/>
                          </a:solidFill>
                          <a:latin typeface="Times New Roman"/>
                          <a:ea typeface="Times New Roman"/>
                          <a:cs typeface="Times New Roman"/>
                          <a:sym typeface="Times New Roman"/>
                        </a:rPr>
                        <a:t> </a:t>
                      </a:r>
                      <a:r>
                        <a:rPr lang="en-US" sz="1200" dirty="0" err="1">
                          <a:solidFill>
                            <a:srgbClr val="000000"/>
                          </a:solidFill>
                          <a:latin typeface="Times New Roman"/>
                          <a:ea typeface="Times New Roman"/>
                          <a:cs typeface="Times New Roman"/>
                          <a:sym typeface="Times New Roman"/>
                        </a:rPr>
                        <a:t>dönüşümleri</a:t>
                      </a:r>
                      <a:endParaRPr lang="en-US" sz="1200" dirty="0">
                        <a:solidFill>
                          <a:srgbClr val="000000"/>
                        </a:solidFill>
                        <a:latin typeface="Times New Roman"/>
                        <a:ea typeface="Times New Roman"/>
                        <a:cs typeface="Times New Roman"/>
                        <a:sym typeface="Times New Roman"/>
                      </a:endParaRPr>
                    </a:p>
                    <a:p>
                      <a:pPr marL="259080" lvl="1" indent="-129540" algn="l">
                        <a:lnSpc>
                          <a:spcPts val="1679"/>
                        </a:lnSpc>
                        <a:buFont typeface="Arial"/>
                        <a:buChar char="•"/>
                      </a:pPr>
                      <a:r>
                        <a:rPr lang="en-US" sz="1200" dirty="0" err="1">
                          <a:solidFill>
                            <a:srgbClr val="000000"/>
                          </a:solidFill>
                          <a:latin typeface="Times New Roman"/>
                          <a:ea typeface="Times New Roman"/>
                          <a:cs typeface="Times New Roman"/>
                          <a:sym typeface="Times New Roman"/>
                        </a:rPr>
                        <a:t>Siyah</a:t>
                      </a:r>
                      <a:r>
                        <a:rPr lang="en-US" sz="1200" dirty="0">
                          <a:solidFill>
                            <a:srgbClr val="000000"/>
                          </a:solidFill>
                          <a:latin typeface="Times New Roman"/>
                          <a:ea typeface="Times New Roman"/>
                          <a:cs typeface="Times New Roman"/>
                          <a:sym typeface="Times New Roman"/>
                        </a:rPr>
                        <a:t> </a:t>
                      </a:r>
                      <a:r>
                        <a:rPr lang="en-US" sz="1200" dirty="0" err="1">
                          <a:solidFill>
                            <a:srgbClr val="000000"/>
                          </a:solidFill>
                          <a:latin typeface="Times New Roman"/>
                          <a:ea typeface="Times New Roman"/>
                          <a:cs typeface="Times New Roman"/>
                          <a:sym typeface="Times New Roman"/>
                        </a:rPr>
                        <a:t>beyaz-renkli</a:t>
                      </a:r>
                      <a:r>
                        <a:rPr lang="en-US" sz="1200" dirty="0">
                          <a:solidFill>
                            <a:srgbClr val="000000"/>
                          </a:solidFill>
                          <a:latin typeface="Times New Roman"/>
                          <a:ea typeface="Times New Roman"/>
                          <a:cs typeface="Times New Roman"/>
                          <a:sym typeface="Times New Roman"/>
                        </a:rPr>
                        <a:t> </a:t>
                      </a:r>
                      <a:r>
                        <a:rPr lang="en-US" sz="1200" dirty="0" err="1">
                          <a:solidFill>
                            <a:srgbClr val="000000"/>
                          </a:solidFill>
                          <a:latin typeface="Times New Roman"/>
                          <a:ea typeface="Times New Roman"/>
                          <a:cs typeface="Times New Roman"/>
                          <a:sym typeface="Times New Roman"/>
                        </a:rPr>
                        <a:t>görüntü</a:t>
                      </a:r>
                      <a:r>
                        <a:rPr lang="en-US" sz="1200" dirty="0">
                          <a:solidFill>
                            <a:srgbClr val="000000"/>
                          </a:solidFill>
                          <a:latin typeface="Times New Roman"/>
                          <a:ea typeface="Times New Roman"/>
                          <a:cs typeface="Times New Roman"/>
                          <a:sym typeface="Times New Roman"/>
                        </a:rPr>
                        <a:t> </a:t>
                      </a:r>
                      <a:r>
                        <a:rPr lang="en-US" sz="1200" dirty="0" err="1">
                          <a:solidFill>
                            <a:srgbClr val="000000"/>
                          </a:solidFill>
                          <a:latin typeface="Times New Roman"/>
                          <a:ea typeface="Times New Roman"/>
                          <a:cs typeface="Times New Roman"/>
                          <a:sym typeface="Times New Roman"/>
                        </a:rPr>
                        <a:t>dönüşümleri</a:t>
                      </a:r>
                      <a:endParaRPr lang="en-US" sz="1200" dirty="0">
                        <a:solidFill>
                          <a:srgbClr val="000000"/>
                        </a:solidFill>
                        <a:latin typeface="Times New Roman"/>
                        <a:ea typeface="Times New Roman"/>
                        <a:cs typeface="Times New Roman"/>
                        <a:sym typeface="Times New Roman"/>
                      </a:endParaRPr>
                    </a:p>
                    <a:p>
                      <a:pPr marL="259080" lvl="1" indent="-129540" algn="l">
                        <a:lnSpc>
                          <a:spcPts val="1679"/>
                        </a:lnSpc>
                        <a:buFont typeface="Arial"/>
                        <a:buChar char="•"/>
                      </a:pPr>
                      <a:r>
                        <a:rPr lang="en-US" sz="1200" dirty="0" err="1">
                          <a:solidFill>
                            <a:srgbClr val="000000"/>
                          </a:solidFill>
                          <a:latin typeface="Times New Roman"/>
                          <a:ea typeface="Times New Roman"/>
                          <a:cs typeface="Times New Roman"/>
                          <a:sym typeface="Times New Roman"/>
                        </a:rPr>
                        <a:t>Uydu</a:t>
                      </a:r>
                      <a:r>
                        <a:rPr lang="en-US" sz="1200" dirty="0">
                          <a:solidFill>
                            <a:srgbClr val="000000"/>
                          </a:solidFill>
                          <a:latin typeface="Times New Roman"/>
                          <a:ea typeface="Times New Roman"/>
                          <a:cs typeface="Times New Roman"/>
                          <a:sym typeface="Times New Roman"/>
                        </a:rPr>
                        <a:t> </a:t>
                      </a:r>
                      <a:r>
                        <a:rPr lang="en-US" sz="1200" dirty="0" err="1">
                          <a:solidFill>
                            <a:srgbClr val="000000"/>
                          </a:solidFill>
                          <a:latin typeface="Times New Roman"/>
                          <a:ea typeface="Times New Roman"/>
                          <a:cs typeface="Times New Roman"/>
                          <a:sym typeface="Times New Roman"/>
                        </a:rPr>
                        <a:t>görüntüsü-harita</a:t>
                      </a:r>
                      <a:r>
                        <a:rPr lang="en-US" sz="1200" dirty="0">
                          <a:solidFill>
                            <a:srgbClr val="000000"/>
                          </a:solidFill>
                          <a:latin typeface="Times New Roman"/>
                          <a:ea typeface="Times New Roman"/>
                          <a:cs typeface="Times New Roman"/>
                          <a:sym typeface="Times New Roman"/>
                        </a:rPr>
                        <a:t> </a:t>
                      </a:r>
                      <a:r>
                        <a:rPr lang="en-US" sz="1200" dirty="0" err="1">
                          <a:solidFill>
                            <a:srgbClr val="000000"/>
                          </a:solidFill>
                          <a:latin typeface="Times New Roman"/>
                          <a:ea typeface="Times New Roman"/>
                          <a:cs typeface="Times New Roman"/>
                          <a:sym typeface="Times New Roman"/>
                        </a:rPr>
                        <a:t>dönüşümleri</a:t>
                      </a:r>
                      <a:endParaRPr lang="en-US" sz="1200" dirty="0">
                        <a:solidFill>
                          <a:srgbClr val="000000"/>
                        </a:solidFill>
                        <a:latin typeface="Times New Roman"/>
                        <a:ea typeface="Times New Roman"/>
                        <a:cs typeface="Times New Roman"/>
                        <a:sym typeface="Times New Roman"/>
                      </a:endParaRPr>
                    </a:p>
                    <a:p>
                      <a:pPr marL="259080" lvl="1" indent="-129540" algn="l">
                        <a:lnSpc>
                          <a:spcPts val="1679"/>
                        </a:lnSpc>
                        <a:buFont typeface="Arial"/>
                        <a:buChar char="•"/>
                      </a:pPr>
                      <a:r>
                        <a:rPr lang="en-US" sz="1200" dirty="0" err="1">
                          <a:solidFill>
                            <a:srgbClr val="000000"/>
                          </a:solidFill>
                          <a:latin typeface="Times New Roman"/>
                          <a:ea typeface="Times New Roman"/>
                          <a:cs typeface="Times New Roman"/>
                          <a:sym typeface="Times New Roman"/>
                        </a:rPr>
                        <a:t>Gündüz-gece</a:t>
                      </a:r>
                      <a:r>
                        <a:rPr lang="en-US" sz="1200" dirty="0">
                          <a:solidFill>
                            <a:srgbClr val="000000"/>
                          </a:solidFill>
                          <a:latin typeface="Times New Roman"/>
                          <a:ea typeface="Times New Roman"/>
                          <a:cs typeface="Times New Roman"/>
                          <a:sym typeface="Times New Roman"/>
                        </a:rPr>
                        <a:t> </a:t>
                      </a:r>
                      <a:r>
                        <a:rPr lang="en-US" sz="1200" dirty="0" err="1">
                          <a:solidFill>
                            <a:srgbClr val="000000"/>
                          </a:solidFill>
                          <a:latin typeface="Times New Roman"/>
                          <a:ea typeface="Times New Roman"/>
                          <a:cs typeface="Times New Roman"/>
                          <a:sym typeface="Times New Roman"/>
                        </a:rPr>
                        <a:t>görüntü</a:t>
                      </a:r>
                      <a:r>
                        <a:rPr lang="en-US" sz="1200" dirty="0">
                          <a:solidFill>
                            <a:srgbClr val="000000"/>
                          </a:solidFill>
                          <a:latin typeface="Times New Roman"/>
                          <a:ea typeface="Times New Roman"/>
                          <a:cs typeface="Times New Roman"/>
                          <a:sym typeface="Times New Roman"/>
                        </a:rPr>
                        <a:t> </a:t>
                      </a:r>
                      <a:r>
                        <a:rPr lang="en-US" sz="1200" dirty="0" err="1">
                          <a:solidFill>
                            <a:srgbClr val="000000"/>
                          </a:solidFill>
                          <a:latin typeface="Times New Roman"/>
                          <a:ea typeface="Times New Roman"/>
                          <a:cs typeface="Times New Roman"/>
                          <a:sym typeface="Times New Roman"/>
                        </a:rPr>
                        <a:t>dönüşümleri</a:t>
                      </a:r>
                      <a:endParaRPr lang="en-US" sz="1200" dirty="0">
                        <a:solidFill>
                          <a:srgbClr val="000000"/>
                        </a:solidFill>
                        <a:latin typeface="Times New Roman"/>
                        <a:ea typeface="Times New Roman"/>
                        <a:cs typeface="Times New Roman"/>
                        <a:sym typeface="Times New Roman"/>
                      </a:endParaRP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575064">
                <a:tc>
                  <a:txBody>
                    <a:bodyPr/>
                    <a:lstStyle/>
                    <a:p>
                      <a:pPr algn="l">
                        <a:lnSpc>
                          <a:spcPts val="1959"/>
                        </a:lnSpc>
                        <a:defRPr/>
                      </a:pPr>
                      <a:r>
                        <a:rPr lang="en-US" sz="1399" b="1">
                          <a:solidFill>
                            <a:srgbClr val="000000"/>
                          </a:solidFill>
                          <a:latin typeface="Times New Roman Bold"/>
                          <a:ea typeface="Times New Roman Bold"/>
                          <a:cs typeface="Times New Roman Bold"/>
                          <a:sym typeface="Times New Roman Bold"/>
                        </a:rPr>
                        <a:t>CycleGAN</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Koşulsuz GAN, eşlenmemiş veri setleri üzerinde çalışır; ileriye ve geri dönüşüm ağları kullanır.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Eşlenmemiş veri setleri ile çalışabilir, bu da veri toplama sürecini kolaylaştırır.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Eğitim süreci daha karmaşıktır.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259080" lvl="1" indent="-129540" algn="l">
                        <a:lnSpc>
                          <a:spcPts val="1679"/>
                        </a:lnSpc>
                        <a:buFont typeface="Arial"/>
                        <a:buChar char="•"/>
                        <a:defRPr/>
                      </a:pPr>
                      <a:r>
                        <a:rPr lang="en-US" sz="1200">
                          <a:solidFill>
                            <a:srgbClr val="000000"/>
                          </a:solidFill>
                          <a:latin typeface="Times New Roman"/>
                          <a:ea typeface="Times New Roman"/>
                          <a:cs typeface="Times New Roman"/>
                          <a:sym typeface="Times New Roman"/>
                        </a:rPr>
                        <a:t>Sanatsal stil transferi (Van Gogh, Monet tarzı)</a:t>
                      </a:r>
                      <a:endParaRPr lang="en-US" sz="1100"/>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Mevsim dönüşümleri (yaz-kış)</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At-zebra gibi tür dönüşümleri</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Foto-resim dönüşümleri</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Yaşlandırma/gençleştirme efektleri</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Makyaj transferi</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575064">
                <a:tc>
                  <a:txBody>
                    <a:bodyPr/>
                    <a:lstStyle/>
                    <a:p>
                      <a:pPr algn="l">
                        <a:lnSpc>
                          <a:spcPts val="1959"/>
                        </a:lnSpc>
                        <a:defRPr/>
                      </a:pPr>
                      <a:r>
                        <a:rPr lang="en-US" sz="1399" b="1">
                          <a:solidFill>
                            <a:srgbClr val="000000"/>
                          </a:solidFill>
                          <a:latin typeface="Times New Roman Bold"/>
                          <a:ea typeface="Times New Roman Bold"/>
                          <a:cs typeface="Times New Roman Bold"/>
                          <a:sym typeface="Times New Roman Bold"/>
                        </a:rPr>
                        <a:t>StyleGAN</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Stil tabanlı üretici süreç kullanır; stil vektörü ve AdaIN içerir.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Yüksek kaliteli ve kontrol edilebilir görüntüler üretir; detay ve varyasyon kontrolü sağlar.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Hesaplama maliyeti yüksektir; eğitim süreci uzun sürer.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259080" lvl="1" indent="-129540" algn="l">
                        <a:lnSpc>
                          <a:spcPts val="1679"/>
                        </a:lnSpc>
                        <a:buFont typeface="Arial"/>
                        <a:buChar char="•"/>
                        <a:defRPr/>
                      </a:pPr>
                      <a:r>
                        <a:rPr lang="en-US" sz="1200">
                          <a:solidFill>
                            <a:srgbClr val="000000"/>
                          </a:solidFill>
                          <a:latin typeface="Times New Roman"/>
                          <a:ea typeface="Times New Roman"/>
                          <a:cs typeface="Times New Roman"/>
                          <a:sym typeface="Times New Roman"/>
                        </a:rPr>
                        <a:t>Yüksek çözünürlüklü insan yüzü üretimi</a:t>
                      </a:r>
                      <a:endParaRPr lang="en-US" sz="1100"/>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Moda ve kıyafet tasarımı</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Araba, iç mekan tasarımları</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Sanat eseri üretimi</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Hayvan görüntüleri</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Karakter tasarımı</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756613">
                <a:tc>
                  <a:txBody>
                    <a:bodyPr/>
                    <a:lstStyle/>
                    <a:p>
                      <a:pPr algn="l">
                        <a:lnSpc>
                          <a:spcPts val="1959"/>
                        </a:lnSpc>
                        <a:defRPr/>
                      </a:pPr>
                      <a:r>
                        <a:rPr lang="en-US" sz="1399" b="1">
                          <a:solidFill>
                            <a:srgbClr val="000000"/>
                          </a:solidFill>
                          <a:latin typeface="Times New Roman Bold"/>
                          <a:ea typeface="Times New Roman Bold"/>
                          <a:cs typeface="Times New Roman Bold"/>
                          <a:sym typeface="Times New Roman Bold"/>
                        </a:rPr>
                        <a:t>SRGAN</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Süper çözünürlük için optimize edilmiş GAN, artık bloklar ve piksel shuffle kullanır.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Düşük çözünürlüklü görüntüleri yüksek çözünürlüklü hale getirir; detayları artırarak tıbbi görüntülerin tanı doğruluğunu iyileştirir.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Hesaplama maliyeti yüksektir; bazı durumlarda görsel artefaklar oluşabilir.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259080" lvl="1" indent="-129540" algn="l">
                        <a:lnSpc>
                          <a:spcPts val="1679"/>
                        </a:lnSpc>
                        <a:buFont typeface="Arial"/>
                        <a:buChar char="•"/>
                        <a:defRPr/>
                      </a:pPr>
                      <a:r>
                        <a:rPr lang="en-US" sz="1200">
                          <a:solidFill>
                            <a:srgbClr val="000000"/>
                          </a:solidFill>
                          <a:latin typeface="Times New Roman"/>
                          <a:ea typeface="Times New Roman"/>
                          <a:cs typeface="Times New Roman"/>
                          <a:sym typeface="Times New Roman"/>
                        </a:rPr>
                        <a:t>Düşük çözünürlüklü fotoğrafları yükseltme</a:t>
                      </a:r>
                      <a:endParaRPr lang="en-US" sz="1100"/>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Medikal görüntüleme (MRI, X-Ray)</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Uydu görüntüleri</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Eski fotoğrafları iyileştirme</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Video kalitesini artırma</a:t>
                      </a:r>
                    </a:p>
                    <a:p>
                      <a:pPr marL="259080" lvl="1" indent="-129540" algn="l">
                        <a:lnSpc>
                          <a:spcPts val="1679"/>
                        </a:lnSpc>
                        <a:buFont typeface="Arial"/>
                        <a:buChar char="•"/>
                      </a:pPr>
                      <a:r>
                        <a:rPr lang="en-US" sz="1200">
                          <a:solidFill>
                            <a:srgbClr val="000000"/>
                          </a:solidFill>
                          <a:latin typeface="Times New Roman"/>
                          <a:ea typeface="Times New Roman"/>
                          <a:cs typeface="Times New Roman"/>
                          <a:sym typeface="Times New Roman"/>
                        </a:rPr>
                        <a:t>Dokümantasyon görüntülerini iyileştirme</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69922">
                <a:tc>
                  <a:txBody>
                    <a:bodyPr/>
                    <a:lstStyle/>
                    <a:p>
                      <a:pPr algn="l">
                        <a:lnSpc>
                          <a:spcPts val="1959"/>
                        </a:lnSpc>
                        <a:defRPr/>
                      </a:pPr>
                      <a:r>
                        <a:rPr lang="en-US" sz="1399" b="1">
                          <a:solidFill>
                            <a:srgbClr val="000000"/>
                          </a:solidFill>
                          <a:latin typeface="Times New Roman Bold"/>
                          <a:ea typeface="Times New Roman Bold"/>
                          <a:cs typeface="Times New Roman Bold"/>
                          <a:sym typeface="Times New Roman Bold"/>
                        </a:rPr>
                        <a:t>DCGAN</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Times New Roman"/>
                          <a:ea typeface="Times New Roman"/>
                          <a:cs typeface="Times New Roman"/>
                          <a:sym typeface="Times New Roman"/>
                        </a:rPr>
                        <a:t>Evrişimli sinir ağları (CNN) kullanır; pooling yerine strided convolution, batch normalization ve özel aktivasyon fonksiyonları (ReLU, tanh) içerir.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u="none" strike="noStrike">
                          <a:solidFill>
                            <a:srgbClr val="000000"/>
                          </a:solidFill>
                          <a:latin typeface="Arimo"/>
                          <a:ea typeface="Arimo"/>
                          <a:cs typeface="Arimo"/>
                          <a:sym typeface="Arimo"/>
                        </a:rPr>
                        <a:t>Daha kararlı eğitim süreci sağlar; yüksek kaliteli ve gerçekçi görüntüler üretir; eğitim süreci daha hızlıdır.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u="none" strike="noStrike">
                          <a:solidFill>
                            <a:srgbClr val="000000"/>
                          </a:solidFill>
                          <a:latin typeface="Arimo"/>
                          <a:ea typeface="Arimo"/>
                          <a:cs typeface="Arimo"/>
                          <a:sym typeface="Arimo"/>
                        </a:rPr>
                        <a:t>Eğitim için yüksek hesaplama gücü gerektirir; karmaşık mimarisi nedeniyle parametre ayarı zordur.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u="none" strike="noStrike" dirty="0" err="1">
                          <a:solidFill>
                            <a:srgbClr val="000000"/>
                          </a:solidFill>
                          <a:latin typeface="Arimo"/>
                          <a:ea typeface="Arimo"/>
                          <a:cs typeface="Arimo"/>
                          <a:sym typeface="Arimo"/>
                        </a:rPr>
                        <a:t>Yüz</a:t>
                      </a:r>
                      <a:r>
                        <a:rPr lang="en-US" sz="1200" u="none" strike="noStrike" dirty="0">
                          <a:solidFill>
                            <a:srgbClr val="000000"/>
                          </a:solidFill>
                          <a:latin typeface="Arimo"/>
                          <a:ea typeface="Arimo"/>
                          <a:cs typeface="Arimo"/>
                          <a:sym typeface="Arimo"/>
                        </a:rPr>
                        <a:t> </a:t>
                      </a:r>
                      <a:r>
                        <a:rPr lang="en-US" sz="1200" u="none" strike="noStrike" dirty="0" err="1">
                          <a:solidFill>
                            <a:srgbClr val="000000"/>
                          </a:solidFill>
                          <a:latin typeface="Arimo"/>
                          <a:ea typeface="Arimo"/>
                          <a:cs typeface="Arimo"/>
                          <a:sym typeface="Arimo"/>
                        </a:rPr>
                        <a:t>fotoğrafları</a:t>
                      </a:r>
                      <a:r>
                        <a:rPr lang="en-US" sz="1200" u="none" strike="noStrike" dirty="0">
                          <a:solidFill>
                            <a:srgbClr val="000000"/>
                          </a:solidFill>
                          <a:latin typeface="Arimo"/>
                          <a:ea typeface="Arimo"/>
                          <a:cs typeface="Arimo"/>
                          <a:sym typeface="Arimo"/>
                        </a:rPr>
                        <a:t>, </a:t>
                      </a:r>
                      <a:r>
                        <a:rPr lang="en-US" sz="1200" u="none" strike="noStrike" dirty="0" err="1">
                          <a:solidFill>
                            <a:srgbClr val="000000"/>
                          </a:solidFill>
                          <a:latin typeface="Arimo"/>
                          <a:ea typeface="Arimo"/>
                          <a:cs typeface="Arimo"/>
                          <a:sym typeface="Arimo"/>
                        </a:rPr>
                        <a:t>doğal</a:t>
                      </a:r>
                      <a:r>
                        <a:rPr lang="en-US" sz="1200" u="none" strike="noStrike" dirty="0">
                          <a:solidFill>
                            <a:srgbClr val="000000"/>
                          </a:solidFill>
                          <a:latin typeface="Arimo"/>
                          <a:ea typeface="Arimo"/>
                          <a:cs typeface="Arimo"/>
                          <a:sym typeface="Arimo"/>
                        </a:rPr>
                        <a:t> </a:t>
                      </a:r>
                      <a:r>
                        <a:rPr lang="en-US" sz="1200" u="none" strike="noStrike" dirty="0" err="1">
                          <a:solidFill>
                            <a:srgbClr val="000000"/>
                          </a:solidFill>
                          <a:latin typeface="Arimo"/>
                          <a:ea typeface="Arimo"/>
                          <a:cs typeface="Arimo"/>
                          <a:sym typeface="Arimo"/>
                        </a:rPr>
                        <a:t>görüntüler</a:t>
                      </a:r>
                      <a:r>
                        <a:rPr lang="en-US" sz="1200" u="none" strike="noStrike" dirty="0">
                          <a:solidFill>
                            <a:srgbClr val="000000"/>
                          </a:solidFill>
                          <a:latin typeface="Arimo"/>
                          <a:ea typeface="Arimo"/>
                          <a:cs typeface="Arimo"/>
                          <a:sym typeface="Arimo"/>
                        </a:rPr>
                        <a:t>, </a:t>
                      </a:r>
                      <a:r>
                        <a:rPr lang="en-US" sz="1200" u="none" strike="noStrike" dirty="0" err="1">
                          <a:solidFill>
                            <a:srgbClr val="000000"/>
                          </a:solidFill>
                          <a:latin typeface="Arimo"/>
                          <a:ea typeface="Arimo"/>
                          <a:cs typeface="Arimo"/>
                          <a:sym typeface="Arimo"/>
                        </a:rPr>
                        <a:t>sanatsal</a:t>
                      </a:r>
                      <a:r>
                        <a:rPr lang="en-US" sz="1200" u="none" strike="noStrike" dirty="0">
                          <a:solidFill>
                            <a:srgbClr val="000000"/>
                          </a:solidFill>
                          <a:latin typeface="Arimo"/>
                          <a:ea typeface="Arimo"/>
                          <a:cs typeface="Arimo"/>
                          <a:sym typeface="Arimo"/>
                        </a:rPr>
                        <a:t> </a:t>
                      </a:r>
                      <a:r>
                        <a:rPr lang="en-US" sz="1200" u="none" strike="noStrike" dirty="0" err="1">
                          <a:solidFill>
                            <a:srgbClr val="000000"/>
                          </a:solidFill>
                          <a:latin typeface="Arimo"/>
                          <a:ea typeface="Arimo"/>
                          <a:cs typeface="Arimo"/>
                          <a:sym typeface="Arimo"/>
                        </a:rPr>
                        <a:t>resimler</a:t>
                      </a:r>
                      <a:r>
                        <a:rPr lang="en-US" sz="1200" u="none" strike="noStrike" dirty="0">
                          <a:solidFill>
                            <a:srgbClr val="000000"/>
                          </a:solidFill>
                          <a:latin typeface="Arimo"/>
                          <a:ea typeface="Arimo"/>
                          <a:cs typeface="Arimo"/>
                          <a:sym typeface="Arimo"/>
                        </a:rPr>
                        <a:t>, </a:t>
                      </a:r>
                      <a:r>
                        <a:rPr lang="en-US" sz="1200" u="none" strike="noStrike" dirty="0" err="1">
                          <a:solidFill>
                            <a:srgbClr val="000000"/>
                          </a:solidFill>
                          <a:latin typeface="Arimo"/>
                          <a:ea typeface="Arimo"/>
                          <a:cs typeface="Arimo"/>
                          <a:sym typeface="Arimo"/>
                        </a:rPr>
                        <a:t>ürün</a:t>
                      </a:r>
                      <a:r>
                        <a:rPr lang="en-US" sz="1200" u="none" strike="noStrike" dirty="0">
                          <a:solidFill>
                            <a:srgbClr val="000000"/>
                          </a:solidFill>
                          <a:latin typeface="Arimo"/>
                          <a:ea typeface="Arimo"/>
                          <a:cs typeface="Arimo"/>
                          <a:sym typeface="Arimo"/>
                        </a:rPr>
                        <a:t> </a:t>
                      </a:r>
                      <a:r>
                        <a:rPr lang="en-US" sz="1200" u="none" strike="noStrike" dirty="0" err="1">
                          <a:solidFill>
                            <a:srgbClr val="000000"/>
                          </a:solidFill>
                          <a:latin typeface="Arimo"/>
                          <a:ea typeface="Arimo"/>
                          <a:cs typeface="Arimo"/>
                          <a:sym typeface="Arimo"/>
                        </a:rPr>
                        <a:t>görselleri</a:t>
                      </a:r>
                      <a:r>
                        <a:rPr lang="en-US" sz="1200" u="none" strike="noStrike" dirty="0">
                          <a:solidFill>
                            <a:srgbClr val="000000"/>
                          </a:solidFill>
                          <a:latin typeface="Arimo"/>
                          <a:ea typeface="Arimo"/>
                          <a:cs typeface="Arimo"/>
                          <a:sym typeface="Arimo"/>
                        </a:rPr>
                        <a:t> </a:t>
                      </a:r>
                      <a:r>
                        <a:rPr lang="en-US" sz="1200" u="none" strike="noStrike" dirty="0" err="1">
                          <a:solidFill>
                            <a:srgbClr val="000000"/>
                          </a:solidFill>
                          <a:latin typeface="Arimo"/>
                          <a:ea typeface="Arimo"/>
                          <a:cs typeface="Arimo"/>
                          <a:sym typeface="Arimo"/>
                        </a:rPr>
                        <a:t>ve</a:t>
                      </a:r>
                      <a:r>
                        <a:rPr lang="en-US" sz="1200" u="none" strike="noStrike" dirty="0">
                          <a:solidFill>
                            <a:srgbClr val="000000"/>
                          </a:solidFill>
                          <a:latin typeface="Arimo"/>
                          <a:ea typeface="Arimo"/>
                          <a:cs typeface="Arimo"/>
                          <a:sym typeface="Arimo"/>
                        </a:rPr>
                        <a:t> her </a:t>
                      </a:r>
                      <a:r>
                        <a:rPr lang="en-US" sz="1200" u="none" strike="noStrike" dirty="0" err="1">
                          <a:solidFill>
                            <a:srgbClr val="000000"/>
                          </a:solidFill>
                          <a:latin typeface="Arimo"/>
                          <a:ea typeface="Arimo"/>
                          <a:cs typeface="Arimo"/>
                          <a:sym typeface="Arimo"/>
                        </a:rPr>
                        <a:t>türlü</a:t>
                      </a:r>
                      <a:r>
                        <a:rPr lang="en-US" sz="1200" u="none" strike="noStrike" dirty="0">
                          <a:solidFill>
                            <a:srgbClr val="000000"/>
                          </a:solidFill>
                          <a:latin typeface="Arimo"/>
                          <a:ea typeface="Arimo"/>
                          <a:cs typeface="Arimo"/>
                          <a:sym typeface="Arimo"/>
                        </a:rPr>
                        <a:t> 2D </a:t>
                      </a:r>
                      <a:r>
                        <a:rPr lang="en-US" sz="1200" u="none" strike="noStrike" dirty="0" err="1">
                          <a:solidFill>
                            <a:srgbClr val="000000"/>
                          </a:solidFill>
                          <a:latin typeface="Arimo"/>
                          <a:ea typeface="Arimo"/>
                          <a:cs typeface="Arimo"/>
                          <a:sym typeface="Arimo"/>
                        </a:rPr>
                        <a:t>görüntü</a:t>
                      </a:r>
                      <a:r>
                        <a:rPr lang="en-US" sz="1200" u="none" strike="noStrike" dirty="0">
                          <a:solidFill>
                            <a:srgbClr val="000000"/>
                          </a:solidFill>
                          <a:latin typeface="Arimo"/>
                          <a:ea typeface="Arimo"/>
                          <a:cs typeface="Arimo"/>
                          <a:sym typeface="Arimo"/>
                        </a:rPr>
                        <a:t> </a:t>
                      </a:r>
                      <a:r>
                        <a:rPr lang="en-US" sz="1200" u="none" strike="noStrike" dirty="0" err="1">
                          <a:solidFill>
                            <a:srgbClr val="000000"/>
                          </a:solidFill>
                          <a:latin typeface="Arimo"/>
                          <a:ea typeface="Arimo"/>
                          <a:cs typeface="Arimo"/>
                          <a:sym typeface="Arimo"/>
                        </a:rPr>
                        <a:t>verisi</a:t>
                      </a:r>
                      <a:endParaRPr lang="en-US" sz="1100" dirty="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569203" y="2515783"/>
            <a:ext cx="6571742" cy="4896826"/>
            <a:chOff x="0" y="0"/>
            <a:chExt cx="8762322" cy="6529101"/>
          </a:xfrm>
        </p:grpSpPr>
        <p:sp>
          <p:nvSpPr>
            <p:cNvPr id="5" name="TextBox 5"/>
            <p:cNvSpPr txBox="1"/>
            <p:nvPr/>
          </p:nvSpPr>
          <p:spPr>
            <a:xfrm>
              <a:off x="0" y="-85725"/>
              <a:ext cx="8762322" cy="932461"/>
            </a:xfrm>
            <a:prstGeom prst="rect">
              <a:avLst/>
            </a:prstGeom>
          </p:spPr>
          <p:txBody>
            <a:bodyPr lIns="0" tIns="0" rIns="0" bIns="0" rtlCol="0" anchor="t">
              <a:spAutoFit/>
            </a:bodyPr>
            <a:lstStyle/>
            <a:p>
              <a:pPr marL="0" lvl="0" indent="0" algn="l">
                <a:lnSpc>
                  <a:spcPts val="5032"/>
                </a:lnSpc>
                <a:spcBef>
                  <a:spcPct val="0"/>
                </a:spcBef>
              </a:pPr>
              <a:r>
                <a:rPr lang="en-US" sz="4193" b="1">
                  <a:solidFill>
                    <a:srgbClr val="00BF63"/>
                  </a:solidFill>
                  <a:latin typeface="Times New Roman Bold"/>
                  <a:ea typeface="Times New Roman Bold"/>
                  <a:cs typeface="Times New Roman Bold"/>
                  <a:sym typeface="Times New Roman Bold"/>
                </a:rPr>
                <a:t>Kullanıldığı Alanlar</a:t>
              </a:r>
            </a:p>
          </p:txBody>
        </p:sp>
        <p:sp>
          <p:nvSpPr>
            <p:cNvPr id="6" name="TextBox 6"/>
            <p:cNvSpPr txBox="1"/>
            <p:nvPr/>
          </p:nvSpPr>
          <p:spPr>
            <a:xfrm>
              <a:off x="0" y="1372004"/>
              <a:ext cx="8762322" cy="5157097"/>
            </a:xfrm>
            <a:prstGeom prst="rect">
              <a:avLst/>
            </a:prstGeom>
          </p:spPr>
          <p:txBody>
            <a:bodyPr lIns="0" tIns="0" rIns="0" bIns="0" rtlCol="0" anchor="t">
              <a:spAutoFit/>
            </a:bodyPr>
            <a:lstStyle/>
            <a:p>
              <a:pPr algn="just">
                <a:lnSpc>
                  <a:spcPts val="3375"/>
                </a:lnSpc>
              </a:pPr>
              <a:r>
                <a:rPr lang="en-US" sz="2411" b="1">
                  <a:solidFill>
                    <a:srgbClr val="000000"/>
                  </a:solidFill>
                  <a:latin typeface="Times New Roman Bold"/>
                  <a:ea typeface="Times New Roman Bold"/>
                  <a:cs typeface="Times New Roman Bold"/>
                  <a:sym typeface="Times New Roman Bold"/>
                </a:rPr>
                <a:t>Görüntü Üretimi ve İşleme</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Gerçekçi yüz, nesne ve sanat eseri üretimi</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Görüntü kalitesini artırma ve onarma</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Stil transferi ve yaşlandırma/gençleştirme</a:t>
              </a:r>
            </a:p>
            <a:p>
              <a:pPr algn="just">
                <a:lnSpc>
                  <a:spcPts val="3375"/>
                </a:lnSpc>
              </a:pPr>
              <a:endParaRPr lang="en-US" sz="2411">
                <a:solidFill>
                  <a:srgbClr val="000000"/>
                </a:solidFill>
                <a:latin typeface="Times New Roman"/>
                <a:ea typeface="Times New Roman"/>
                <a:cs typeface="Times New Roman"/>
                <a:sym typeface="Times New Roman"/>
              </a:endParaRPr>
            </a:p>
            <a:p>
              <a:pPr algn="just">
                <a:lnSpc>
                  <a:spcPts val="3375"/>
                </a:lnSpc>
              </a:pPr>
              <a:r>
                <a:rPr lang="en-US" sz="2411" b="1">
                  <a:solidFill>
                    <a:srgbClr val="000000"/>
                  </a:solidFill>
                  <a:latin typeface="Times New Roman Bold"/>
                  <a:ea typeface="Times New Roman Bold"/>
                  <a:cs typeface="Times New Roman Bold"/>
                  <a:sym typeface="Times New Roman Bold"/>
                </a:rPr>
                <a:t>Veri Artırma</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Tıbbi görüntüler için sentetik veri üretimi</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Eğitim veri setlerini genişletme</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Simülasyon verileri oluşturma</a:t>
              </a:r>
            </a:p>
          </p:txBody>
        </p:sp>
      </p:grpSp>
      <p:sp>
        <p:nvSpPr>
          <p:cNvPr id="7" name="TextBox 7"/>
          <p:cNvSpPr txBox="1"/>
          <p:nvPr/>
        </p:nvSpPr>
        <p:spPr>
          <a:xfrm>
            <a:off x="9144000" y="2420533"/>
            <a:ext cx="6571742" cy="6034760"/>
          </a:xfrm>
          <a:prstGeom prst="rect">
            <a:avLst/>
          </a:prstGeom>
        </p:spPr>
        <p:txBody>
          <a:bodyPr lIns="0" tIns="0" rIns="0" bIns="0" rtlCol="0" anchor="t">
            <a:spAutoFit/>
          </a:bodyPr>
          <a:lstStyle/>
          <a:p>
            <a:pPr algn="just">
              <a:lnSpc>
                <a:spcPts val="3375"/>
              </a:lnSpc>
            </a:pPr>
            <a:r>
              <a:rPr lang="en-US" sz="2411" b="1">
                <a:solidFill>
                  <a:srgbClr val="000000"/>
                </a:solidFill>
                <a:latin typeface="Times New Roman Bold"/>
                <a:ea typeface="Times New Roman Bold"/>
                <a:cs typeface="Times New Roman Bold"/>
                <a:sym typeface="Times New Roman Bold"/>
              </a:rPr>
              <a:t>Çeşitli Dönüşüm İşlemleri</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Metinden görüntü oluşturma</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Çizimden fotoğraf üretme</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Ses ve müzik sentezi</a:t>
            </a:r>
          </a:p>
          <a:p>
            <a:pPr algn="just">
              <a:lnSpc>
                <a:spcPts val="3375"/>
              </a:lnSpc>
            </a:pPr>
            <a:endParaRPr lang="en-US" sz="2411">
              <a:solidFill>
                <a:srgbClr val="000000"/>
              </a:solidFill>
              <a:latin typeface="Times New Roman"/>
              <a:ea typeface="Times New Roman"/>
              <a:cs typeface="Times New Roman"/>
              <a:sym typeface="Times New Roman"/>
            </a:endParaRPr>
          </a:p>
          <a:p>
            <a:pPr algn="just">
              <a:lnSpc>
                <a:spcPts val="3375"/>
              </a:lnSpc>
            </a:pPr>
            <a:r>
              <a:rPr lang="en-US" sz="2411" b="1">
                <a:solidFill>
                  <a:srgbClr val="000000"/>
                </a:solidFill>
                <a:latin typeface="Times New Roman Bold"/>
                <a:ea typeface="Times New Roman Bold"/>
                <a:cs typeface="Times New Roman Bold"/>
                <a:sym typeface="Times New Roman Bold"/>
              </a:rPr>
              <a:t>Tasarım ve Yaratıcı Uygulamalar</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Moda ve ürün tasarımı</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Oyun karakteri ve doku üretimi</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Sanatsal içerik oluşturma</a:t>
            </a:r>
          </a:p>
          <a:p>
            <a:pPr algn="just">
              <a:lnSpc>
                <a:spcPts val="3375"/>
              </a:lnSpc>
            </a:pPr>
            <a:endParaRPr lang="en-US" sz="2411">
              <a:solidFill>
                <a:srgbClr val="000000"/>
              </a:solidFill>
              <a:latin typeface="Times New Roman"/>
              <a:ea typeface="Times New Roman"/>
              <a:cs typeface="Times New Roman"/>
              <a:sym typeface="Times New Roman"/>
            </a:endParaRPr>
          </a:p>
          <a:p>
            <a:pPr algn="just">
              <a:lnSpc>
                <a:spcPts val="3375"/>
              </a:lnSpc>
            </a:pPr>
            <a:r>
              <a:rPr lang="en-US" sz="2411" b="1">
                <a:solidFill>
                  <a:srgbClr val="000000"/>
                </a:solidFill>
                <a:latin typeface="Times New Roman Bold"/>
                <a:ea typeface="Times New Roman Bold"/>
                <a:cs typeface="Times New Roman Bold"/>
                <a:sym typeface="Times New Roman Bold"/>
              </a:rPr>
              <a:t>Bilimsel ve Endüstriyel Uygulamalar</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Molekül tasarımı</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Astronomi simülasyonları</a:t>
            </a:r>
          </a:p>
          <a:p>
            <a:pPr marL="520539" lvl="1" indent="-260269" algn="just">
              <a:lnSpc>
                <a:spcPts val="3375"/>
              </a:lnSpc>
              <a:buFont typeface="Arial"/>
              <a:buChar char="•"/>
            </a:pPr>
            <a:r>
              <a:rPr lang="en-US" sz="2411">
                <a:solidFill>
                  <a:srgbClr val="000000"/>
                </a:solidFill>
                <a:latin typeface="Times New Roman"/>
                <a:ea typeface="Times New Roman"/>
                <a:cs typeface="Times New Roman"/>
                <a:sym typeface="Times New Roman"/>
              </a:rPr>
              <a:t>Veri gizliliği ve güvenlik</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394727" y="952500"/>
            <a:ext cx="14556650" cy="4337959"/>
            <a:chOff x="-23447" y="-2503365"/>
            <a:chExt cx="19408867" cy="5783945"/>
          </a:xfrm>
        </p:grpSpPr>
        <p:sp>
          <p:nvSpPr>
            <p:cNvPr id="5" name="TextBox 5"/>
            <p:cNvSpPr txBox="1"/>
            <p:nvPr/>
          </p:nvSpPr>
          <p:spPr>
            <a:xfrm>
              <a:off x="-15631" y="-2503365"/>
              <a:ext cx="19401051" cy="932461"/>
            </a:xfrm>
            <a:prstGeom prst="rect">
              <a:avLst/>
            </a:prstGeom>
          </p:spPr>
          <p:txBody>
            <a:bodyPr lIns="0" tIns="0" rIns="0" bIns="0" rtlCol="0" anchor="t">
              <a:spAutoFit/>
            </a:bodyPr>
            <a:lstStyle/>
            <a:p>
              <a:pPr marL="0" lvl="0" indent="0" algn="l">
                <a:lnSpc>
                  <a:spcPts val="5032"/>
                </a:lnSpc>
                <a:spcBef>
                  <a:spcPct val="0"/>
                </a:spcBef>
              </a:pPr>
              <a:r>
                <a:rPr lang="en-US" sz="4193" b="1" dirty="0" err="1">
                  <a:solidFill>
                    <a:srgbClr val="00BF63"/>
                  </a:solidFill>
                  <a:latin typeface="Times New Roman Bold"/>
                  <a:ea typeface="Times New Roman Bold"/>
                  <a:cs typeface="Times New Roman Bold"/>
                  <a:sym typeface="Times New Roman Bold"/>
                </a:rPr>
                <a:t>Değerlendirme</a:t>
              </a:r>
              <a:r>
                <a:rPr lang="en-US" sz="4193" b="1" dirty="0">
                  <a:solidFill>
                    <a:srgbClr val="00BF63"/>
                  </a:solidFill>
                  <a:latin typeface="Times New Roman Bold"/>
                  <a:ea typeface="Times New Roman Bold"/>
                  <a:cs typeface="Times New Roman Bold"/>
                  <a:sym typeface="Times New Roman Bold"/>
                </a:rPr>
                <a:t> </a:t>
              </a:r>
              <a:r>
                <a:rPr lang="en-US" sz="4193" b="1" dirty="0" err="1">
                  <a:solidFill>
                    <a:srgbClr val="00BF63"/>
                  </a:solidFill>
                  <a:latin typeface="Times New Roman Bold"/>
                  <a:ea typeface="Times New Roman Bold"/>
                  <a:cs typeface="Times New Roman Bold"/>
                  <a:sym typeface="Times New Roman Bold"/>
                </a:rPr>
                <a:t>Metrikleri</a:t>
              </a:r>
              <a:endParaRPr lang="en-US" sz="4193" b="1" dirty="0">
                <a:solidFill>
                  <a:srgbClr val="00BF63"/>
                </a:solidFill>
                <a:latin typeface="Times New Roman Bold"/>
                <a:ea typeface="Times New Roman Bold"/>
                <a:cs typeface="Times New Roman Bold"/>
                <a:sym typeface="Times New Roman Bold"/>
              </a:endParaRPr>
            </a:p>
          </p:txBody>
        </p:sp>
        <p:sp>
          <p:nvSpPr>
            <p:cNvPr id="6" name="TextBox 6"/>
            <p:cNvSpPr txBox="1"/>
            <p:nvPr/>
          </p:nvSpPr>
          <p:spPr>
            <a:xfrm>
              <a:off x="-23447" y="-1535734"/>
              <a:ext cx="19401051" cy="4816314"/>
            </a:xfrm>
            <a:prstGeom prst="rect">
              <a:avLst/>
            </a:prstGeom>
          </p:spPr>
          <p:txBody>
            <a:bodyPr lIns="0" tIns="0" rIns="0" bIns="0" rtlCol="0" anchor="t">
              <a:spAutoFit/>
            </a:bodyPr>
            <a:lstStyle/>
            <a:p>
              <a:pPr algn="just">
                <a:lnSpc>
                  <a:spcPts val="4075"/>
                </a:lnSpc>
              </a:pPr>
              <a:r>
                <a:rPr lang="en-US" sz="2911" b="1" dirty="0">
                  <a:solidFill>
                    <a:srgbClr val="000000"/>
                  </a:solidFill>
                  <a:latin typeface="Times New Roman Bold"/>
                  <a:ea typeface="Times New Roman Bold"/>
                  <a:cs typeface="Times New Roman Bold"/>
                  <a:sym typeface="Times New Roman Bold"/>
                </a:rPr>
                <a:t>Inception Score (IS)</a:t>
              </a:r>
            </a:p>
            <a:p>
              <a:pPr marL="628486" lvl="1" indent="-314243" algn="just">
                <a:lnSpc>
                  <a:spcPts val="4075"/>
                </a:lnSpc>
                <a:buFont typeface="Arial"/>
                <a:buChar char="•"/>
              </a:pPr>
              <a:r>
                <a:rPr lang="en-US" sz="2911" dirty="0" err="1">
                  <a:solidFill>
                    <a:srgbClr val="000000"/>
                  </a:solidFill>
                  <a:latin typeface="Times New Roman"/>
                  <a:ea typeface="Times New Roman"/>
                  <a:cs typeface="Times New Roman"/>
                  <a:sym typeface="Times New Roman"/>
                </a:rPr>
                <a:t>Üretilen</a:t>
              </a:r>
              <a:r>
                <a:rPr lang="en-US" sz="2911" dirty="0">
                  <a:solidFill>
                    <a:srgbClr val="000000"/>
                  </a:solidFill>
                  <a:latin typeface="Times New Roman"/>
                  <a:ea typeface="Times New Roman"/>
                  <a:cs typeface="Times New Roman"/>
                  <a:sym typeface="Times New Roman"/>
                </a:rPr>
                <a:t> </a:t>
              </a:r>
              <a:r>
                <a:rPr lang="en-US" sz="2911" dirty="0" err="1">
                  <a:solidFill>
                    <a:srgbClr val="000000"/>
                  </a:solidFill>
                  <a:latin typeface="Times New Roman"/>
                  <a:ea typeface="Times New Roman"/>
                  <a:cs typeface="Times New Roman"/>
                  <a:sym typeface="Times New Roman"/>
                </a:rPr>
                <a:t>görüntülerin</a:t>
              </a:r>
              <a:r>
                <a:rPr lang="en-US" sz="2911" dirty="0">
                  <a:solidFill>
                    <a:srgbClr val="000000"/>
                  </a:solidFill>
                  <a:latin typeface="Times New Roman"/>
                  <a:ea typeface="Times New Roman"/>
                  <a:cs typeface="Times New Roman"/>
                  <a:sym typeface="Times New Roman"/>
                </a:rPr>
                <a:t> </a:t>
              </a:r>
              <a:r>
                <a:rPr lang="en-US" sz="2911" dirty="0" err="1">
                  <a:solidFill>
                    <a:srgbClr val="000000"/>
                  </a:solidFill>
                  <a:latin typeface="Times New Roman"/>
                  <a:ea typeface="Times New Roman"/>
                  <a:cs typeface="Times New Roman"/>
                  <a:sym typeface="Times New Roman"/>
                </a:rPr>
                <a:t>kalitesi</a:t>
              </a:r>
              <a:endParaRPr lang="en-US" sz="2911" dirty="0">
                <a:solidFill>
                  <a:srgbClr val="000000"/>
                </a:solidFill>
                <a:latin typeface="Times New Roman"/>
                <a:ea typeface="Times New Roman"/>
                <a:cs typeface="Times New Roman"/>
                <a:sym typeface="Times New Roman"/>
              </a:endParaRPr>
            </a:p>
            <a:p>
              <a:pPr marL="628486" lvl="1" indent="-314243" algn="just">
                <a:lnSpc>
                  <a:spcPts val="4075"/>
                </a:lnSpc>
                <a:buFont typeface="Arial"/>
                <a:buChar char="•"/>
              </a:pPr>
              <a:r>
                <a:rPr lang="en-US" sz="2911" dirty="0" err="1">
                  <a:solidFill>
                    <a:srgbClr val="000000"/>
                  </a:solidFill>
                  <a:latin typeface="Times New Roman"/>
                  <a:ea typeface="Times New Roman"/>
                  <a:cs typeface="Times New Roman"/>
                  <a:sym typeface="Times New Roman"/>
                </a:rPr>
                <a:t>Çeşitlilik</a:t>
              </a:r>
              <a:r>
                <a:rPr lang="en-US" sz="2911" dirty="0">
                  <a:solidFill>
                    <a:srgbClr val="000000"/>
                  </a:solidFill>
                  <a:latin typeface="Times New Roman"/>
                  <a:ea typeface="Times New Roman"/>
                  <a:cs typeface="Times New Roman"/>
                  <a:sym typeface="Times New Roman"/>
                </a:rPr>
                <a:t> </a:t>
              </a:r>
              <a:r>
                <a:rPr lang="en-US" sz="2911" dirty="0" err="1">
                  <a:solidFill>
                    <a:srgbClr val="000000"/>
                  </a:solidFill>
                  <a:latin typeface="Times New Roman"/>
                  <a:ea typeface="Times New Roman"/>
                  <a:cs typeface="Times New Roman"/>
                  <a:sym typeface="Times New Roman"/>
                </a:rPr>
                <a:t>ölçümü</a:t>
              </a:r>
              <a:endParaRPr lang="en-US" sz="2911" dirty="0">
                <a:solidFill>
                  <a:srgbClr val="000000"/>
                </a:solidFill>
                <a:latin typeface="Times New Roman"/>
                <a:ea typeface="Times New Roman"/>
                <a:cs typeface="Times New Roman"/>
                <a:sym typeface="Times New Roman"/>
              </a:endParaRPr>
            </a:p>
            <a:p>
              <a:pPr algn="just">
                <a:lnSpc>
                  <a:spcPts val="4075"/>
                </a:lnSpc>
              </a:pPr>
              <a:endParaRPr lang="en-US" sz="2911" dirty="0">
                <a:solidFill>
                  <a:srgbClr val="000000"/>
                </a:solidFill>
                <a:latin typeface="Times New Roman"/>
                <a:ea typeface="Times New Roman"/>
                <a:cs typeface="Times New Roman"/>
                <a:sym typeface="Times New Roman"/>
              </a:endParaRPr>
            </a:p>
            <a:p>
              <a:pPr algn="just">
                <a:lnSpc>
                  <a:spcPts val="4075"/>
                </a:lnSpc>
              </a:pPr>
              <a:r>
                <a:rPr lang="en-US" sz="2911" b="1" dirty="0">
                  <a:solidFill>
                    <a:srgbClr val="000000"/>
                  </a:solidFill>
                  <a:latin typeface="Times New Roman Bold"/>
                  <a:ea typeface="Times New Roman Bold"/>
                  <a:cs typeface="Times New Roman Bold"/>
                  <a:sym typeface="Times New Roman Bold"/>
                </a:rPr>
                <a:t>Fréchet Inception Distance (FID)</a:t>
              </a:r>
            </a:p>
            <a:p>
              <a:pPr marL="628486" lvl="1" indent="-314243" algn="just">
                <a:lnSpc>
                  <a:spcPts val="4075"/>
                </a:lnSpc>
                <a:buFont typeface="Arial"/>
                <a:buChar char="•"/>
              </a:pPr>
              <a:r>
                <a:rPr lang="en-US" sz="2911" dirty="0" err="1">
                  <a:solidFill>
                    <a:srgbClr val="000000"/>
                  </a:solidFill>
                  <a:latin typeface="Times New Roman"/>
                  <a:ea typeface="Times New Roman"/>
                  <a:cs typeface="Times New Roman"/>
                  <a:sym typeface="Times New Roman"/>
                </a:rPr>
                <a:t>Gerçek</a:t>
              </a:r>
              <a:r>
                <a:rPr lang="en-US" sz="2911" dirty="0">
                  <a:solidFill>
                    <a:srgbClr val="000000"/>
                  </a:solidFill>
                  <a:latin typeface="Times New Roman"/>
                  <a:ea typeface="Times New Roman"/>
                  <a:cs typeface="Times New Roman"/>
                  <a:sym typeface="Times New Roman"/>
                </a:rPr>
                <a:t> </a:t>
              </a:r>
              <a:r>
                <a:rPr lang="en-US" sz="2911" dirty="0" err="1">
                  <a:solidFill>
                    <a:srgbClr val="000000"/>
                  </a:solidFill>
                  <a:latin typeface="Times New Roman"/>
                  <a:ea typeface="Times New Roman"/>
                  <a:cs typeface="Times New Roman"/>
                  <a:sym typeface="Times New Roman"/>
                </a:rPr>
                <a:t>ve</a:t>
              </a:r>
              <a:r>
                <a:rPr lang="en-US" sz="2911" dirty="0">
                  <a:solidFill>
                    <a:srgbClr val="000000"/>
                  </a:solidFill>
                  <a:latin typeface="Times New Roman"/>
                  <a:ea typeface="Times New Roman"/>
                  <a:cs typeface="Times New Roman"/>
                  <a:sym typeface="Times New Roman"/>
                </a:rPr>
                <a:t> </a:t>
              </a:r>
              <a:r>
                <a:rPr lang="en-US" sz="2911" dirty="0" err="1">
                  <a:solidFill>
                    <a:srgbClr val="000000"/>
                  </a:solidFill>
                  <a:latin typeface="Times New Roman"/>
                  <a:ea typeface="Times New Roman"/>
                  <a:cs typeface="Times New Roman"/>
                  <a:sym typeface="Times New Roman"/>
                </a:rPr>
                <a:t>üretilen</a:t>
              </a:r>
              <a:r>
                <a:rPr lang="en-US" sz="2911" dirty="0">
                  <a:solidFill>
                    <a:srgbClr val="000000"/>
                  </a:solidFill>
                  <a:latin typeface="Times New Roman"/>
                  <a:ea typeface="Times New Roman"/>
                  <a:cs typeface="Times New Roman"/>
                  <a:sym typeface="Times New Roman"/>
                </a:rPr>
                <a:t> </a:t>
              </a:r>
              <a:r>
                <a:rPr lang="en-US" sz="2911" dirty="0" err="1">
                  <a:solidFill>
                    <a:srgbClr val="000000"/>
                  </a:solidFill>
                  <a:latin typeface="Times New Roman"/>
                  <a:ea typeface="Times New Roman"/>
                  <a:cs typeface="Times New Roman"/>
                  <a:sym typeface="Times New Roman"/>
                </a:rPr>
                <a:t>verilerin</a:t>
              </a:r>
              <a:r>
                <a:rPr lang="en-US" sz="2911" dirty="0">
                  <a:solidFill>
                    <a:srgbClr val="000000"/>
                  </a:solidFill>
                  <a:latin typeface="Times New Roman"/>
                  <a:ea typeface="Times New Roman"/>
                  <a:cs typeface="Times New Roman"/>
                  <a:sym typeface="Times New Roman"/>
                </a:rPr>
                <a:t> </a:t>
              </a:r>
              <a:r>
                <a:rPr lang="en-US" sz="2911" dirty="0" err="1">
                  <a:solidFill>
                    <a:srgbClr val="000000"/>
                  </a:solidFill>
                  <a:latin typeface="Times New Roman"/>
                  <a:ea typeface="Times New Roman"/>
                  <a:cs typeface="Times New Roman"/>
                  <a:sym typeface="Times New Roman"/>
                </a:rPr>
                <a:t>dağılım</a:t>
              </a:r>
              <a:r>
                <a:rPr lang="en-US" sz="2911" dirty="0">
                  <a:solidFill>
                    <a:srgbClr val="000000"/>
                  </a:solidFill>
                  <a:latin typeface="Times New Roman"/>
                  <a:ea typeface="Times New Roman"/>
                  <a:cs typeface="Times New Roman"/>
                  <a:sym typeface="Times New Roman"/>
                </a:rPr>
                <a:t> </a:t>
              </a:r>
              <a:r>
                <a:rPr lang="en-US" sz="2911" dirty="0" err="1">
                  <a:solidFill>
                    <a:srgbClr val="000000"/>
                  </a:solidFill>
                  <a:latin typeface="Times New Roman"/>
                  <a:ea typeface="Times New Roman"/>
                  <a:cs typeface="Times New Roman"/>
                  <a:sym typeface="Times New Roman"/>
                </a:rPr>
                <a:t>farkı</a:t>
              </a:r>
              <a:endParaRPr lang="en-US" sz="2911" dirty="0">
                <a:solidFill>
                  <a:srgbClr val="000000"/>
                </a:solidFill>
                <a:latin typeface="Times New Roman"/>
                <a:ea typeface="Times New Roman"/>
                <a:cs typeface="Times New Roman"/>
                <a:sym typeface="Times New Roman"/>
              </a:endParaRPr>
            </a:p>
            <a:p>
              <a:pPr marL="628486" lvl="1" indent="-314243" algn="just">
                <a:lnSpc>
                  <a:spcPts val="4075"/>
                </a:lnSpc>
                <a:buFont typeface="Arial"/>
                <a:buChar char="•"/>
              </a:pPr>
              <a:r>
                <a:rPr lang="en-US" sz="2911" dirty="0" err="1">
                  <a:solidFill>
                    <a:srgbClr val="000000"/>
                  </a:solidFill>
                  <a:latin typeface="Times New Roman"/>
                  <a:ea typeface="Times New Roman"/>
                  <a:cs typeface="Times New Roman"/>
                  <a:sym typeface="Times New Roman"/>
                </a:rPr>
                <a:t>Daha</a:t>
              </a:r>
              <a:r>
                <a:rPr lang="en-US" sz="2911" dirty="0">
                  <a:solidFill>
                    <a:srgbClr val="000000"/>
                  </a:solidFill>
                  <a:latin typeface="Times New Roman"/>
                  <a:ea typeface="Times New Roman"/>
                  <a:cs typeface="Times New Roman"/>
                  <a:sym typeface="Times New Roman"/>
                </a:rPr>
                <a:t> </a:t>
              </a:r>
              <a:r>
                <a:rPr lang="en-US" sz="2911" dirty="0" err="1">
                  <a:solidFill>
                    <a:srgbClr val="000000"/>
                  </a:solidFill>
                  <a:latin typeface="Times New Roman"/>
                  <a:ea typeface="Times New Roman"/>
                  <a:cs typeface="Times New Roman"/>
                  <a:sym typeface="Times New Roman"/>
                </a:rPr>
                <a:t>hassas</a:t>
              </a:r>
              <a:r>
                <a:rPr lang="en-US" sz="2911" dirty="0">
                  <a:solidFill>
                    <a:srgbClr val="000000"/>
                  </a:solidFill>
                  <a:latin typeface="Times New Roman"/>
                  <a:ea typeface="Times New Roman"/>
                  <a:cs typeface="Times New Roman"/>
                  <a:sym typeface="Times New Roman"/>
                </a:rPr>
                <a:t> </a:t>
              </a:r>
              <a:r>
                <a:rPr lang="en-US" sz="2911" dirty="0" err="1">
                  <a:solidFill>
                    <a:srgbClr val="000000"/>
                  </a:solidFill>
                  <a:latin typeface="Times New Roman"/>
                  <a:ea typeface="Times New Roman"/>
                  <a:cs typeface="Times New Roman"/>
                  <a:sym typeface="Times New Roman"/>
                </a:rPr>
                <a:t>kalite</a:t>
              </a:r>
              <a:r>
                <a:rPr lang="en-US" sz="2911" dirty="0">
                  <a:solidFill>
                    <a:srgbClr val="000000"/>
                  </a:solidFill>
                  <a:latin typeface="Times New Roman"/>
                  <a:ea typeface="Times New Roman"/>
                  <a:cs typeface="Times New Roman"/>
                  <a:sym typeface="Times New Roman"/>
                </a:rPr>
                <a:t> </a:t>
              </a:r>
              <a:r>
                <a:rPr lang="en-US" sz="2911" dirty="0" err="1">
                  <a:solidFill>
                    <a:srgbClr val="000000"/>
                  </a:solidFill>
                  <a:latin typeface="Times New Roman"/>
                  <a:ea typeface="Times New Roman"/>
                  <a:cs typeface="Times New Roman"/>
                  <a:sym typeface="Times New Roman"/>
                </a:rPr>
                <a:t>ölçümü</a:t>
              </a:r>
              <a:endParaRPr lang="en-US" sz="2911" dirty="0">
                <a:solidFill>
                  <a:srgbClr val="000000"/>
                </a:solidFill>
                <a:latin typeface="Times New Roman"/>
                <a:ea typeface="Times New Roman"/>
                <a:cs typeface="Times New Roman"/>
                <a:sym typeface="Times New Roman"/>
              </a:endParaRPr>
            </a:p>
          </p:txBody>
        </p:sp>
      </p:grpSp>
      <p:pic>
        <p:nvPicPr>
          <p:cNvPr id="8" name="Resim 7">
            <a:extLst>
              <a:ext uri="{FF2B5EF4-FFF2-40B4-BE49-F238E27FC236}">
                <a16:creationId xmlns:a16="http://schemas.microsoft.com/office/drawing/2014/main" id="{FAB785C6-F8B6-4CCD-92A3-97ED9B5E444B}"/>
              </a:ext>
            </a:extLst>
          </p:cNvPr>
          <p:cNvPicPr>
            <a:picLocks noChangeAspect="1"/>
          </p:cNvPicPr>
          <p:nvPr/>
        </p:nvPicPr>
        <p:blipFill>
          <a:blip r:embed="rId4"/>
          <a:stretch>
            <a:fillRect/>
          </a:stretch>
        </p:blipFill>
        <p:spPr>
          <a:xfrm>
            <a:off x="1295400" y="6018954"/>
            <a:ext cx="8621328" cy="2114845"/>
          </a:xfrm>
          <a:prstGeom prst="rect">
            <a:avLst/>
          </a:prstGeom>
        </p:spPr>
      </p:pic>
      <p:sp>
        <p:nvSpPr>
          <p:cNvPr id="10" name="Metin kutusu 9">
            <a:extLst>
              <a:ext uri="{FF2B5EF4-FFF2-40B4-BE49-F238E27FC236}">
                <a16:creationId xmlns:a16="http://schemas.microsoft.com/office/drawing/2014/main" id="{EA550CDF-777A-41C1-A7D9-C70BFF7D020A}"/>
              </a:ext>
            </a:extLst>
          </p:cNvPr>
          <p:cNvSpPr txBox="1"/>
          <p:nvPr/>
        </p:nvSpPr>
        <p:spPr>
          <a:xfrm>
            <a:off x="1394727" y="8250281"/>
            <a:ext cx="12247684" cy="369332"/>
          </a:xfrm>
          <a:prstGeom prst="rect">
            <a:avLst/>
          </a:prstGeom>
          <a:noFill/>
        </p:spPr>
        <p:txBody>
          <a:bodyPr wrap="square">
            <a:spAutoFit/>
          </a:bodyPr>
          <a:lstStyle/>
          <a:p>
            <a:r>
              <a:rPr lang="tr-TR" dirty="0"/>
              <a:t>*</a:t>
            </a:r>
            <a:r>
              <a:rPr lang="tr-TR" dirty="0" err="1"/>
              <a:t>Inception</a:t>
            </a:r>
            <a:r>
              <a:rPr lang="tr-TR" dirty="0"/>
              <a:t> v3</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412312" y="1189063"/>
            <a:ext cx="6026207" cy="8164484"/>
            <a:chOff x="0" y="0"/>
            <a:chExt cx="8034942" cy="10885979"/>
          </a:xfrm>
        </p:grpSpPr>
        <p:sp>
          <p:nvSpPr>
            <p:cNvPr id="5" name="TextBox 5"/>
            <p:cNvSpPr txBox="1"/>
            <p:nvPr/>
          </p:nvSpPr>
          <p:spPr>
            <a:xfrm>
              <a:off x="0" y="-95250"/>
              <a:ext cx="8034942" cy="1098550"/>
            </a:xfrm>
            <a:prstGeom prst="rect">
              <a:avLst/>
            </a:prstGeom>
          </p:spPr>
          <p:txBody>
            <a:bodyPr lIns="0" tIns="0" rIns="0" bIns="0" rtlCol="0" anchor="t">
              <a:spAutoFit/>
            </a:bodyPr>
            <a:lstStyle/>
            <a:p>
              <a:pPr marL="0" lvl="0" indent="0" algn="l">
                <a:lnSpc>
                  <a:spcPts val="5992"/>
                </a:lnSpc>
                <a:spcBef>
                  <a:spcPct val="0"/>
                </a:spcBef>
              </a:pPr>
              <a:r>
                <a:rPr lang="en-US" sz="4993" b="1">
                  <a:solidFill>
                    <a:srgbClr val="00BF63"/>
                  </a:solidFill>
                  <a:latin typeface="Times New Roman Bold"/>
                  <a:ea typeface="Times New Roman Bold"/>
                  <a:cs typeface="Times New Roman Bold"/>
                  <a:sym typeface="Times New Roman Bold"/>
                </a:rPr>
                <a:t>Kod Örneği</a:t>
              </a:r>
            </a:p>
          </p:txBody>
        </p:sp>
        <p:sp>
          <p:nvSpPr>
            <p:cNvPr id="6" name="TextBox 6"/>
            <p:cNvSpPr txBox="1"/>
            <p:nvPr/>
          </p:nvSpPr>
          <p:spPr>
            <a:xfrm>
              <a:off x="0" y="1519043"/>
              <a:ext cx="8034942" cy="9366935"/>
            </a:xfrm>
            <a:prstGeom prst="rect">
              <a:avLst/>
            </a:prstGeom>
          </p:spPr>
          <p:txBody>
            <a:bodyPr lIns="0" tIns="0" rIns="0" bIns="0" rtlCol="0" anchor="t">
              <a:spAutoFit/>
            </a:bodyPr>
            <a:lstStyle/>
            <a:p>
              <a:pPr algn="just">
                <a:lnSpc>
                  <a:spcPts val="3515"/>
                </a:lnSpc>
              </a:pPr>
              <a:r>
                <a:rPr lang="en-US" sz="2511">
                  <a:solidFill>
                    <a:srgbClr val="000000"/>
                  </a:solidFill>
                  <a:latin typeface="Times New Roman"/>
                  <a:ea typeface="Times New Roman"/>
                  <a:cs typeface="Times New Roman"/>
                  <a:sym typeface="Times New Roman"/>
                </a:rPr>
                <a:t>import torch.nn as nn</a:t>
              </a:r>
            </a:p>
            <a:p>
              <a:pPr algn="just">
                <a:lnSpc>
                  <a:spcPts val="3515"/>
                </a:lnSpc>
              </a:pPr>
              <a:endParaRPr lang="en-US" sz="2511">
                <a:solidFill>
                  <a:srgbClr val="000000"/>
                </a:solidFill>
                <a:latin typeface="Times New Roman"/>
                <a:ea typeface="Times New Roman"/>
                <a:cs typeface="Times New Roman"/>
                <a:sym typeface="Times New Roman"/>
              </a:endParaRPr>
            </a:p>
            <a:p>
              <a:pPr algn="just">
                <a:lnSpc>
                  <a:spcPts val="3515"/>
                </a:lnSpc>
              </a:pPr>
              <a:r>
                <a:rPr lang="en-US" sz="2511">
                  <a:solidFill>
                    <a:srgbClr val="000000"/>
                  </a:solidFill>
                  <a:latin typeface="Times New Roman"/>
                  <a:ea typeface="Times New Roman"/>
                  <a:cs typeface="Times New Roman"/>
                  <a:sym typeface="Times New Roman"/>
                </a:rPr>
                <a:t>class Generator(nn.Module):</a:t>
              </a:r>
            </a:p>
            <a:p>
              <a:pPr algn="just">
                <a:lnSpc>
                  <a:spcPts val="3515"/>
                </a:lnSpc>
              </a:pPr>
              <a:r>
                <a:rPr lang="en-US" sz="2511">
                  <a:solidFill>
                    <a:srgbClr val="000000"/>
                  </a:solidFill>
                  <a:latin typeface="Times New Roman"/>
                  <a:ea typeface="Times New Roman"/>
                  <a:cs typeface="Times New Roman"/>
                  <a:sym typeface="Times New Roman"/>
                </a:rPr>
                <a:t>    def __init__(self, latent_dim):</a:t>
              </a:r>
            </a:p>
            <a:p>
              <a:pPr algn="just">
                <a:lnSpc>
                  <a:spcPts val="3515"/>
                </a:lnSpc>
              </a:pPr>
              <a:r>
                <a:rPr lang="en-US" sz="2511">
                  <a:solidFill>
                    <a:srgbClr val="000000"/>
                  </a:solidFill>
                  <a:latin typeface="Times New Roman"/>
                  <a:ea typeface="Times New Roman"/>
                  <a:cs typeface="Times New Roman"/>
                  <a:sym typeface="Times New Roman"/>
                </a:rPr>
                <a:t>        super(Generator, self).__init__()</a:t>
              </a:r>
            </a:p>
            <a:p>
              <a:pPr algn="just">
                <a:lnSpc>
                  <a:spcPts val="3515"/>
                </a:lnSpc>
              </a:pPr>
              <a:r>
                <a:rPr lang="en-US" sz="2511">
                  <a:solidFill>
                    <a:srgbClr val="000000"/>
                  </a:solidFill>
                  <a:latin typeface="Times New Roman"/>
                  <a:ea typeface="Times New Roman"/>
                  <a:cs typeface="Times New Roman"/>
                  <a:sym typeface="Times New Roman"/>
                </a:rPr>
                <a:t>        self.model = nn.Sequential(</a:t>
              </a:r>
            </a:p>
            <a:p>
              <a:pPr algn="just">
                <a:lnSpc>
                  <a:spcPts val="3515"/>
                </a:lnSpc>
              </a:pPr>
              <a:r>
                <a:rPr lang="en-US" sz="2511">
                  <a:solidFill>
                    <a:srgbClr val="000000"/>
                  </a:solidFill>
                  <a:latin typeface="Times New Roman"/>
                  <a:ea typeface="Times New Roman"/>
                  <a:cs typeface="Times New Roman"/>
                  <a:sym typeface="Times New Roman"/>
                </a:rPr>
                <a:t>            nn.Linear(latent_dim, 128),</a:t>
              </a:r>
            </a:p>
            <a:p>
              <a:pPr algn="just">
                <a:lnSpc>
                  <a:spcPts val="3515"/>
                </a:lnSpc>
              </a:pPr>
              <a:r>
                <a:rPr lang="en-US" sz="2511">
                  <a:solidFill>
                    <a:srgbClr val="000000"/>
                  </a:solidFill>
                  <a:latin typeface="Times New Roman"/>
                  <a:ea typeface="Times New Roman"/>
                  <a:cs typeface="Times New Roman"/>
                  <a:sym typeface="Times New Roman"/>
                </a:rPr>
                <a:t>            nn.ReLU(),</a:t>
              </a:r>
            </a:p>
            <a:p>
              <a:pPr algn="just">
                <a:lnSpc>
                  <a:spcPts val="3515"/>
                </a:lnSpc>
              </a:pPr>
              <a:r>
                <a:rPr lang="en-US" sz="2511">
                  <a:solidFill>
                    <a:srgbClr val="000000"/>
                  </a:solidFill>
                  <a:latin typeface="Times New Roman"/>
                  <a:ea typeface="Times New Roman"/>
                  <a:cs typeface="Times New Roman"/>
                  <a:sym typeface="Times New Roman"/>
                </a:rPr>
                <a:t>            nn.Linear(128, 256),</a:t>
              </a:r>
            </a:p>
            <a:p>
              <a:pPr algn="just">
                <a:lnSpc>
                  <a:spcPts val="3515"/>
                </a:lnSpc>
              </a:pPr>
              <a:r>
                <a:rPr lang="en-US" sz="2511">
                  <a:solidFill>
                    <a:srgbClr val="000000"/>
                  </a:solidFill>
                  <a:latin typeface="Times New Roman"/>
                  <a:ea typeface="Times New Roman"/>
                  <a:cs typeface="Times New Roman"/>
                  <a:sym typeface="Times New Roman"/>
                </a:rPr>
                <a:t>            nn.ReLU(),</a:t>
              </a:r>
            </a:p>
            <a:p>
              <a:pPr algn="just">
                <a:lnSpc>
                  <a:spcPts val="3515"/>
                </a:lnSpc>
              </a:pPr>
              <a:r>
                <a:rPr lang="en-US" sz="2511">
                  <a:solidFill>
                    <a:srgbClr val="000000"/>
                  </a:solidFill>
                  <a:latin typeface="Times New Roman"/>
                  <a:ea typeface="Times New Roman"/>
                  <a:cs typeface="Times New Roman"/>
                  <a:sym typeface="Times New Roman"/>
                </a:rPr>
                <a:t>            nn.Linear(256, 784),</a:t>
              </a:r>
            </a:p>
            <a:p>
              <a:pPr algn="just">
                <a:lnSpc>
                  <a:spcPts val="3515"/>
                </a:lnSpc>
              </a:pPr>
              <a:r>
                <a:rPr lang="en-US" sz="2511">
                  <a:solidFill>
                    <a:srgbClr val="000000"/>
                  </a:solidFill>
                  <a:latin typeface="Times New Roman"/>
                  <a:ea typeface="Times New Roman"/>
                  <a:cs typeface="Times New Roman"/>
                  <a:sym typeface="Times New Roman"/>
                </a:rPr>
                <a:t>            nn.Tanh()</a:t>
              </a:r>
            </a:p>
            <a:p>
              <a:pPr algn="just">
                <a:lnSpc>
                  <a:spcPts val="3515"/>
                </a:lnSpc>
              </a:pPr>
              <a:r>
                <a:rPr lang="en-US" sz="2511">
                  <a:solidFill>
                    <a:srgbClr val="000000"/>
                  </a:solidFill>
                  <a:latin typeface="Times New Roman"/>
                  <a:ea typeface="Times New Roman"/>
                  <a:cs typeface="Times New Roman"/>
                  <a:sym typeface="Times New Roman"/>
                </a:rPr>
                <a:t>        )</a:t>
              </a:r>
            </a:p>
            <a:p>
              <a:pPr algn="just">
                <a:lnSpc>
                  <a:spcPts val="3515"/>
                </a:lnSpc>
              </a:pPr>
              <a:r>
                <a:rPr lang="en-US" sz="2511">
                  <a:solidFill>
                    <a:srgbClr val="000000"/>
                  </a:solidFill>
                  <a:latin typeface="Times New Roman"/>
                  <a:ea typeface="Times New Roman"/>
                  <a:cs typeface="Times New Roman"/>
                  <a:sym typeface="Times New Roman"/>
                </a:rPr>
                <a:t>        </a:t>
              </a:r>
            </a:p>
            <a:p>
              <a:pPr algn="just">
                <a:lnSpc>
                  <a:spcPts val="3515"/>
                </a:lnSpc>
              </a:pPr>
              <a:r>
                <a:rPr lang="en-US" sz="2511">
                  <a:solidFill>
                    <a:srgbClr val="000000"/>
                  </a:solidFill>
                  <a:latin typeface="Times New Roman"/>
                  <a:ea typeface="Times New Roman"/>
                  <a:cs typeface="Times New Roman"/>
                  <a:sym typeface="Times New Roman"/>
                </a:rPr>
                <a:t>    def forward(self, z):</a:t>
              </a:r>
            </a:p>
            <a:p>
              <a:pPr algn="just">
                <a:lnSpc>
                  <a:spcPts val="3515"/>
                </a:lnSpc>
              </a:pPr>
              <a:r>
                <a:rPr lang="en-US" sz="2511">
                  <a:solidFill>
                    <a:srgbClr val="000000"/>
                  </a:solidFill>
                  <a:latin typeface="Times New Roman"/>
                  <a:ea typeface="Times New Roman"/>
                  <a:cs typeface="Times New Roman"/>
                  <a:sym typeface="Times New Roman"/>
                </a:rPr>
                <a:t>        return self.model(z)</a:t>
              </a:r>
            </a:p>
          </p:txBody>
        </p:sp>
      </p:grpSp>
      <p:sp>
        <p:nvSpPr>
          <p:cNvPr id="7" name="TextBox 7"/>
          <p:cNvSpPr txBox="1"/>
          <p:nvPr/>
        </p:nvSpPr>
        <p:spPr>
          <a:xfrm>
            <a:off x="9054852" y="3467100"/>
            <a:ext cx="7284233" cy="5791200"/>
          </a:xfrm>
          <a:prstGeom prst="rect">
            <a:avLst/>
          </a:prstGeom>
        </p:spPr>
        <p:txBody>
          <a:bodyPr lIns="0" tIns="0" rIns="0" bIns="0" rtlCol="0" anchor="t">
            <a:spAutoFit/>
          </a:bodyPr>
          <a:lstStyle/>
          <a:p>
            <a:pPr algn="l">
              <a:lnSpc>
                <a:spcPts val="3232"/>
              </a:lnSpc>
              <a:spcBef>
                <a:spcPct val="0"/>
              </a:spcBef>
            </a:pPr>
            <a:r>
              <a:rPr lang="en-US" sz="2694">
                <a:solidFill>
                  <a:srgbClr val="000000"/>
                </a:solidFill>
                <a:latin typeface="Times New Roman"/>
                <a:ea typeface="Times New Roman"/>
                <a:cs typeface="Times New Roman"/>
                <a:sym typeface="Times New Roman"/>
              </a:rPr>
              <a:t>class Discriminator(nn.Module):</a:t>
            </a:r>
          </a:p>
          <a:p>
            <a:pPr algn="l">
              <a:lnSpc>
                <a:spcPts val="3232"/>
              </a:lnSpc>
              <a:spcBef>
                <a:spcPct val="0"/>
              </a:spcBef>
            </a:pPr>
            <a:r>
              <a:rPr lang="en-US" sz="2694">
                <a:solidFill>
                  <a:srgbClr val="000000"/>
                </a:solidFill>
                <a:latin typeface="Times New Roman"/>
                <a:ea typeface="Times New Roman"/>
                <a:cs typeface="Times New Roman"/>
                <a:sym typeface="Times New Roman"/>
              </a:rPr>
              <a:t>       def __init__(self):</a:t>
            </a:r>
          </a:p>
          <a:p>
            <a:pPr algn="l">
              <a:lnSpc>
                <a:spcPts val="3232"/>
              </a:lnSpc>
              <a:spcBef>
                <a:spcPct val="0"/>
              </a:spcBef>
            </a:pPr>
            <a:r>
              <a:rPr lang="en-US" sz="2694">
                <a:solidFill>
                  <a:srgbClr val="000000"/>
                </a:solidFill>
                <a:latin typeface="Times New Roman"/>
                <a:ea typeface="Times New Roman"/>
                <a:cs typeface="Times New Roman"/>
                <a:sym typeface="Times New Roman"/>
              </a:rPr>
              <a:t>             super(Discriminator, self).__init__()</a:t>
            </a:r>
          </a:p>
          <a:p>
            <a:pPr algn="l">
              <a:lnSpc>
                <a:spcPts val="3232"/>
              </a:lnSpc>
              <a:spcBef>
                <a:spcPct val="0"/>
              </a:spcBef>
            </a:pPr>
            <a:r>
              <a:rPr lang="en-US" sz="2694">
                <a:solidFill>
                  <a:srgbClr val="000000"/>
                </a:solidFill>
                <a:latin typeface="Times New Roman"/>
                <a:ea typeface="Times New Roman"/>
                <a:cs typeface="Times New Roman"/>
                <a:sym typeface="Times New Roman"/>
              </a:rPr>
              <a:t>             self.model = nn.Sequential(</a:t>
            </a:r>
          </a:p>
          <a:p>
            <a:pPr algn="l">
              <a:lnSpc>
                <a:spcPts val="3232"/>
              </a:lnSpc>
              <a:spcBef>
                <a:spcPct val="0"/>
              </a:spcBef>
            </a:pPr>
            <a:r>
              <a:rPr lang="en-US" sz="2694">
                <a:solidFill>
                  <a:srgbClr val="000000"/>
                </a:solidFill>
                <a:latin typeface="Times New Roman"/>
                <a:ea typeface="Times New Roman"/>
                <a:cs typeface="Times New Roman"/>
                <a:sym typeface="Times New Roman"/>
              </a:rPr>
              <a:t>                   nn.Linear(784, 256),</a:t>
            </a:r>
          </a:p>
          <a:p>
            <a:pPr algn="l">
              <a:lnSpc>
                <a:spcPts val="3232"/>
              </a:lnSpc>
              <a:spcBef>
                <a:spcPct val="0"/>
              </a:spcBef>
            </a:pPr>
            <a:r>
              <a:rPr lang="en-US" sz="2694">
                <a:solidFill>
                  <a:srgbClr val="000000"/>
                </a:solidFill>
                <a:latin typeface="Times New Roman"/>
                <a:ea typeface="Times New Roman"/>
                <a:cs typeface="Times New Roman"/>
                <a:sym typeface="Times New Roman"/>
              </a:rPr>
              <a:t>                   nn.ReLU(),</a:t>
            </a:r>
          </a:p>
          <a:p>
            <a:pPr algn="l">
              <a:lnSpc>
                <a:spcPts val="3232"/>
              </a:lnSpc>
              <a:spcBef>
                <a:spcPct val="0"/>
              </a:spcBef>
            </a:pPr>
            <a:r>
              <a:rPr lang="en-US" sz="2694">
                <a:solidFill>
                  <a:srgbClr val="000000"/>
                </a:solidFill>
                <a:latin typeface="Times New Roman"/>
                <a:ea typeface="Times New Roman"/>
                <a:cs typeface="Times New Roman"/>
                <a:sym typeface="Times New Roman"/>
              </a:rPr>
              <a:t>                   nn.Linear(256, 128),</a:t>
            </a:r>
          </a:p>
          <a:p>
            <a:pPr algn="l">
              <a:lnSpc>
                <a:spcPts val="3232"/>
              </a:lnSpc>
              <a:spcBef>
                <a:spcPct val="0"/>
              </a:spcBef>
            </a:pPr>
            <a:r>
              <a:rPr lang="en-US" sz="2694">
                <a:solidFill>
                  <a:srgbClr val="000000"/>
                </a:solidFill>
                <a:latin typeface="Times New Roman"/>
                <a:ea typeface="Times New Roman"/>
                <a:cs typeface="Times New Roman"/>
                <a:sym typeface="Times New Roman"/>
              </a:rPr>
              <a:t>                   nn.ReLU(),</a:t>
            </a:r>
          </a:p>
          <a:p>
            <a:pPr algn="l">
              <a:lnSpc>
                <a:spcPts val="3232"/>
              </a:lnSpc>
              <a:spcBef>
                <a:spcPct val="0"/>
              </a:spcBef>
            </a:pPr>
            <a:r>
              <a:rPr lang="en-US" sz="2694">
                <a:solidFill>
                  <a:srgbClr val="000000"/>
                </a:solidFill>
                <a:latin typeface="Times New Roman"/>
                <a:ea typeface="Times New Roman"/>
                <a:cs typeface="Times New Roman"/>
                <a:sym typeface="Times New Roman"/>
              </a:rPr>
              <a:t>                   nn.Linear(128, 1),</a:t>
            </a:r>
          </a:p>
          <a:p>
            <a:pPr algn="l">
              <a:lnSpc>
                <a:spcPts val="3232"/>
              </a:lnSpc>
              <a:spcBef>
                <a:spcPct val="0"/>
              </a:spcBef>
            </a:pPr>
            <a:r>
              <a:rPr lang="en-US" sz="2694">
                <a:solidFill>
                  <a:srgbClr val="000000"/>
                </a:solidFill>
                <a:latin typeface="Times New Roman"/>
                <a:ea typeface="Times New Roman"/>
                <a:cs typeface="Times New Roman"/>
                <a:sym typeface="Times New Roman"/>
              </a:rPr>
              <a:t>                   nn.Sigmoid()</a:t>
            </a:r>
          </a:p>
          <a:p>
            <a:pPr algn="l">
              <a:lnSpc>
                <a:spcPts val="3232"/>
              </a:lnSpc>
              <a:spcBef>
                <a:spcPct val="0"/>
              </a:spcBef>
            </a:pPr>
            <a:r>
              <a:rPr lang="en-US" sz="2694">
                <a:solidFill>
                  <a:srgbClr val="000000"/>
                </a:solidFill>
                <a:latin typeface="Times New Roman"/>
                <a:ea typeface="Times New Roman"/>
                <a:cs typeface="Times New Roman"/>
                <a:sym typeface="Times New Roman"/>
              </a:rPr>
              <a:t>              )</a:t>
            </a:r>
          </a:p>
          <a:p>
            <a:pPr algn="l">
              <a:lnSpc>
                <a:spcPts val="3232"/>
              </a:lnSpc>
              <a:spcBef>
                <a:spcPct val="0"/>
              </a:spcBef>
            </a:pPr>
            <a:r>
              <a:rPr lang="en-US" sz="2694">
                <a:solidFill>
                  <a:srgbClr val="000000"/>
                </a:solidFill>
                <a:latin typeface="Times New Roman"/>
                <a:ea typeface="Times New Roman"/>
                <a:cs typeface="Times New Roman"/>
                <a:sym typeface="Times New Roman"/>
              </a:rPr>
              <a:t> </a:t>
            </a:r>
          </a:p>
          <a:p>
            <a:pPr algn="l">
              <a:lnSpc>
                <a:spcPts val="3232"/>
              </a:lnSpc>
              <a:spcBef>
                <a:spcPct val="0"/>
              </a:spcBef>
            </a:pPr>
            <a:r>
              <a:rPr lang="en-US" sz="2694">
                <a:solidFill>
                  <a:srgbClr val="000000"/>
                </a:solidFill>
                <a:latin typeface="Times New Roman"/>
                <a:ea typeface="Times New Roman"/>
                <a:cs typeface="Times New Roman"/>
                <a:sym typeface="Times New Roman"/>
              </a:rPr>
              <a:t> def forward(self, x):</a:t>
            </a:r>
          </a:p>
          <a:p>
            <a:pPr algn="l">
              <a:lnSpc>
                <a:spcPts val="3232"/>
              </a:lnSpc>
              <a:spcBef>
                <a:spcPct val="0"/>
              </a:spcBef>
            </a:pPr>
            <a:r>
              <a:rPr lang="en-US" sz="2694">
                <a:solidFill>
                  <a:srgbClr val="000000"/>
                </a:solidFill>
                <a:latin typeface="Times New Roman"/>
                <a:ea typeface="Times New Roman"/>
                <a:cs typeface="Times New Roman"/>
                <a:sym typeface="Times New Roman"/>
              </a:rPr>
              <a:t> return self.model(x)</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1806936" y="2681547"/>
            <a:ext cx="14674129" cy="3895431"/>
            <a:chOff x="0" y="0"/>
            <a:chExt cx="19565505" cy="5193908"/>
          </a:xfrm>
        </p:grpSpPr>
        <p:sp>
          <p:nvSpPr>
            <p:cNvPr id="5" name="TextBox 5"/>
            <p:cNvSpPr txBox="1"/>
            <p:nvPr/>
          </p:nvSpPr>
          <p:spPr>
            <a:xfrm>
              <a:off x="0" y="-133350"/>
              <a:ext cx="19565505" cy="15430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00BF63"/>
                  </a:solidFill>
                  <a:latin typeface="Times New Roman Bold"/>
                  <a:ea typeface="Times New Roman Bold"/>
                  <a:cs typeface="Times New Roman Bold"/>
                  <a:sym typeface="Times New Roman Bold"/>
                </a:rPr>
                <a:t>GAN’a Giriş</a:t>
              </a:r>
            </a:p>
          </p:txBody>
        </p:sp>
        <p:sp>
          <p:nvSpPr>
            <p:cNvPr id="6" name="TextBox 6"/>
            <p:cNvSpPr txBox="1"/>
            <p:nvPr/>
          </p:nvSpPr>
          <p:spPr>
            <a:xfrm>
              <a:off x="0" y="1872435"/>
              <a:ext cx="19565505" cy="3321473"/>
            </a:xfrm>
            <a:prstGeom prst="rect">
              <a:avLst/>
            </a:prstGeom>
          </p:spPr>
          <p:txBody>
            <a:bodyPr lIns="0" tIns="0" rIns="0" bIns="0" rtlCol="0" anchor="t">
              <a:spAutoFit/>
            </a:bodyPr>
            <a:lstStyle/>
            <a:p>
              <a:pPr marL="604521" lvl="1" indent="-302261" algn="just">
                <a:lnSpc>
                  <a:spcPts val="3920"/>
                </a:lnSpc>
                <a:buFont typeface="Arial"/>
                <a:buChar char="•"/>
              </a:pPr>
              <a:r>
                <a:rPr lang="en-US" sz="2800" dirty="0" err="1">
                  <a:solidFill>
                    <a:srgbClr val="000000"/>
                  </a:solidFill>
                  <a:latin typeface="Times New Roman"/>
                  <a:ea typeface="Times New Roman"/>
                  <a:cs typeface="Times New Roman"/>
                  <a:sym typeface="Times New Roman"/>
                </a:rPr>
                <a:t>GAN’ların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başarıları</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görsel</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içerik</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üretimi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güvenlik</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sistemleri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tıbbi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görüntüleme</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gibi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birçok</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alanda</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yenilikçi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uygulamaların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önünü</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açmaktadır</a:t>
              </a:r>
              <a:r>
                <a:rPr lang="en-US" sz="2800" dirty="0">
                  <a:solidFill>
                    <a:srgbClr val="000000"/>
                  </a:solidFill>
                  <a:latin typeface="Times New Roman"/>
                  <a:ea typeface="Times New Roman"/>
                  <a:cs typeface="Times New Roman"/>
                  <a:sym typeface="Times New Roman"/>
                </a:rPr>
                <a:t>.</a:t>
              </a:r>
            </a:p>
            <a:p>
              <a:pPr marL="604521" lvl="1" indent="-302261" algn="just">
                <a:lnSpc>
                  <a:spcPts val="3920"/>
                </a:lnSpc>
                <a:buFont typeface="Arial"/>
                <a:buChar char="•"/>
              </a:pPr>
              <a:r>
                <a:rPr lang="en-US" sz="2800" dirty="0">
                  <a:solidFill>
                    <a:srgbClr val="000000"/>
                  </a:solidFill>
                  <a:latin typeface="Times New Roman"/>
                  <a:ea typeface="Times New Roman"/>
                  <a:cs typeface="Times New Roman"/>
                  <a:sym typeface="Times New Roman"/>
                </a:rPr>
                <a:t>Generative Adversarial Network (GAN), 2014 </a:t>
              </a:r>
              <a:r>
                <a:rPr lang="en-US" sz="2800" dirty="0" err="1">
                  <a:solidFill>
                    <a:srgbClr val="000000"/>
                  </a:solidFill>
                  <a:latin typeface="Times New Roman"/>
                  <a:ea typeface="Times New Roman"/>
                  <a:cs typeface="Times New Roman"/>
                  <a:sym typeface="Times New Roman"/>
                </a:rPr>
                <a:t>yılında</a:t>
              </a:r>
              <a:r>
                <a:rPr lang="en-US" sz="2800" dirty="0">
                  <a:solidFill>
                    <a:srgbClr val="000000"/>
                  </a:solidFill>
                  <a:latin typeface="Times New Roman"/>
                  <a:ea typeface="Times New Roman"/>
                  <a:cs typeface="Times New Roman"/>
                  <a:sym typeface="Times New Roman"/>
                </a:rPr>
                <a:t> Ian Goodfellow </a:t>
              </a:r>
              <a:r>
                <a:rPr lang="en-US" sz="2800" dirty="0" err="1">
                  <a:solidFill>
                    <a:srgbClr val="000000"/>
                  </a:solidFill>
                  <a:latin typeface="Times New Roman"/>
                  <a:ea typeface="Times New Roman"/>
                  <a:cs typeface="Times New Roman"/>
                  <a:sym typeface="Times New Roman"/>
                </a:rPr>
                <a:t>ve</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arkadaşları</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tarafından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geliştirilen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derin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öğrenme</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alanında</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devrim</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yaratan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bir</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mimaridir</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GAN'lar</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gerçek</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verilere</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benzer</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yapay</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veriler</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üretebilen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güçlü</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generatif</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modellerdir</a:t>
              </a:r>
              <a:r>
                <a:rPr lang="en-US" sz="2800" dirty="0">
                  <a:solidFill>
                    <a:srgbClr val="000000"/>
                  </a:solidFill>
                  <a:latin typeface="Times New Roman"/>
                  <a:ea typeface="Times New Roman"/>
                  <a:cs typeface="Times New Roman"/>
                  <a:sym typeface="Times New Roman"/>
                </a:rPr>
                <a:t>.</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2151992" y="1813389"/>
            <a:ext cx="12797884" cy="6660221"/>
            <a:chOff x="0" y="0"/>
            <a:chExt cx="17063845" cy="8880295"/>
          </a:xfrm>
        </p:grpSpPr>
        <p:sp>
          <p:nvSpPr>
            <p:cNvPr id="5" name="TextBox 5"/>
            <p:cNvSpPr txBox="1"/>
            <p:nvPr/>
          </p:nvSpPr>
          <p:spPr>
            <a:xfrm>
              <a:off x="0" y="-133350"/>
              <a:ext cx="17063845" cy="15430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00BF63"/>
                  </a:solidFill>
                  <a:latin typeface="Times New Roman Bold"/>
                  <a:ea typeface="Times New Roman Bold"/>
                  <a:cs typeface="Times New Roman Bold"/>
                  <a:sym typeface="Times New Roman Bold"/>
                </a:rPr>
                <a:t>GAN'ın Temel Yapısı</a:t>
              </a:r>
            </a:p>
          </p:txBody>
        </p:sp>
        <p:sp>
          <p:nvSpPr>
            <p:cNvPr id="6" name="TextBox 6"/>
            <p:cNvSpPr txBox="1"/>
            <p:nvPr/>
          </p:nvSpPr>
          <p:spPr>
            <a:xfrm>
              <a:off x="0" y="1881960"/>
              <a:ext cx="17063845" cy="6998335"/>
            </a:xfrm>
            <a:prstGeom prst="rect">
              <a:avLst/>
            </a:prstGeom>
          </p:spPr>
          <p:txBody>
            <a:bodyPr lIns="0" tIns="0" rIns="0" bIns="0" rtlCol="0" anchor="t">
              <a:spAutoFit/>
            </a:bodyPr>
            <a:lstStyle/>
            <a:p>
              <a:pPr algn="just">
                <a:lnSpc>
                  <a:spcPts val="3780"/>
                </a:lnSpc>
              </a:pPr>
              <a:r>
                <a:rPr lang="en-US" sz="2700" dirty="0">
                  <a:solidFill>
                    <a:srgbClr val="000000"/>
                  </a:solidFill>
                  <a:latin typeface="Times New Roman"/>
                  <a:ea typeface="Times New Roman"/>
                  <a:cs typeface="Times New Roman"/>
                  <a:sym typeface="Times New Roman"/>
                </a:rPr>
                <a:t>GAN </a:t>
              </a:r>
              <a:r>
                <a:rPr lang="en-US" sz="2700" dirty="0" err="1">
                  <a:solidFill>
                    <a:srgbClr val="000000"/>
                  </a:solidFill>
                  <a:latin typeface="Times New Roman"/>
                  <a:ea typeface="Times New Roman"/>
                  <a:cs typeface="Times New Roman"/>
                  <a:sym typeface="Times New Roman"/>
                </a:rPr>
                <a:t>mimarisi</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iki</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temel</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bileşenden</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oluşur</a:t>
              </a:r>
              <a:r>
                <a:rPr lang="en-US" sz="2700" dirty="0">
                  <a:solidFill>
                    <a:srgbClr val="000000"/>
                  </a:solidFill>
                  <a:latin typeface="Times New Roman"/>
                  <a:ea typeface="Times New Roman"/>
                  <a:cs typeface="Times New Roman"/>
                  <a:sym typeface="Times New Roman"/>
                </a:rPr>
                <a:t>:</a:t>
              </a:r>
            </a:p>
            <a:p>
              <a:pPr marL="582932" lvl="1" indent="-291466" algn="just">
                <a:lnSpc>
                  <a:spcPts val="3780"/>
                </a:lnSpc>
                <a:buFont typeface="Arial"/>
                <a:buChar char="•"/>
              </a:pPr>
              <a:r>
                <a:rPr lang="en-US" sz="2700" dirty="0">
                  <a:solidFill>
                    <a:srgbClr val="000000"/>
                  </a:solidFill>
                  <a:latin typeface="Times New Roman"/>
                  <a:ea typeface="Times New Roman"/>
                  <a:cs typeface="Times New Roman"/>
                  <a:sym typeface="Times New Roman"/>
                </a:rPr>
                <a:t>Generator (</a:t>
              </a:r>
              <a:r>
                <a:rPr lang="en-US" sz="2700" dirty="0" err="1">
                  <a:solidFill>
                    <a:srgbClr val="000000"/>
                  </a:solidFill>
                  <a:latin typeface="Times New Roman"/>
                  <a:ea typeface="Times New Roman"/>
                  <a:cs typeface="Times New Roman"/>
                  <a:sym typeface="Times New Roman"/>
                </a:rPr>
                <a:t>Üretici</a:t>
              </a:r>
              <a:r>
                <a:rPr lang="en-US" sz="2700" dirty="0">
                  <a:solidFill>
                    <a:srgbClr val="000000"/>
                  </a:solidFill>
                  <a:latin typeface="Times New Roman"/>
                  <a:ea typeface="Times New Roman"/>
                  <a:cs typeface="Times New Roman"/>
                  <a:sym typeface="Times New Roman"/>
                </a:rPr>
                <a:t>)</a:t>
              </a:r>
            </a:p>
            <a:p>
              <a:pPr marL="1165863" lvl="2" indent="-388621" algn="just">
                <a:lnSpc>
                  <a:spcPts val="3780"/>
                </a:lnSpc>
                <a:buFont typeface="Arial"/>
                <a:buChar char="⚬"/>
              </a:pPr>
              <a:r>
                <a:rPr lang="en-US" sz="2700" dirty="0" err="1">
                  <a:solidFill>
                    <a:srgbClr val="000000"/>
                  </a:solidFill>
                  <a:latin typeface="Times New Roman"/>
                  <a:ea typeface="Times New Roman"/>
                  <a:cs typeface="Times New Roman"/>
                  <a:sym typeface="Times New Roman"/>
                </a:rPr>
                <a:t>Rastgele</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gürültüden</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gerçekçi</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veriler</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üretmeyi</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amaçlar</a:t>
              </a:r>
              <a:endParaRPr lang="en-US" sz="2700" dirty="0">
                <a:solidFill>
                  <a:srgbClr val="000000"/>
                </a:solidFill>
                <a:latin typeface="Times New Roman"/>
                <a:ea typeface="Times New Roman"/>
                <a:cs typeface="Times New Roman"/>
                <a:sym typeface="Times New Roman"/>
              </a:endParaRPr>
            </a:p>
            <a:p>
              <a:pPr marL="1165863" lvl="2" indent="-388621" algn="just">
                <a:lnSpc>
                  <a:spcPts val="3780"/>
                </a:lnSpc>
                <a:buFont typeface="Arial"/>
                <a:buChar char="⚬"/>
              </a:pPr>
              <a:r>
                <a:rPr lang="en-US" sz="2700" dirty="0" err="1">
                  <a:solidFill>
                    <a:srgbClr val="000000"/>
                  </a:solidFill>
                  <a:latin typeface="Times New Roman"/>
                  <a:ea typeface="Times New Roman"/>
                  <a:cs typeface="Times New Roman"/>
                  <a:sym typeface="Times New Roman"/>
                </a:rPr>
                <a:t>Genellikle</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derin</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bir</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sinir</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ağı</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kullanır</a:t>
              </a:r>
              <a:endParaRPr lang="en-US" sz="2700" dirty="0">
                <a:solidFill>
                  <a:srgbClr val="000000"/>
                </a:solidFill>
                <a:latin typeface="Times New Roman"/>
                <a:ea typeface="Times New Roman"/>
                <a:cs typeface="Times New Roman"/>
                <a:sym typeface="Times New Roman"/>
              </a:endParaRPr>
            </a:p>
            <a:p>
              <a:pPr marL="1165863" lvl="2" indent="-388621" algn="just">
                <a:lnSpc>
                  <a:spcPts val="3780"/>
                </a:lnSpc>
                <a:buFont typeface="Arial"/>
                <a:buChar char="⚬"/>
              </a:pPr>
              <a:r>
                <a:rPr lang="en-US" sz="2700" dirty="0" err="1">
                  <a:solidFill>
                    <a:srgbClr val="000000"/>
                  </a:solidFill>
                  <a:latin typeface="Times New Roman"/>
                  <a:ea typeface="Times New Roman"/>
                  <a:cs typeface="Times New Roman"/>
                  <a:sym typeface="Times New Roman"/>
                </a:rPr>
                <a:t>Giriş</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Rastgele</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gürültü</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vektörü</a:t>
              </a:r>
              <a:endParaRPr lang="en-US" sz="2700" dirty="0">
                <a:solidFill>
                  <a:srgbClr val="000000"/>
                </a:solidFill>
                <a:latin typeface="Times New Roman"/>
                <a:ea typeface="Times New Roman"/>
                <a:cs typeface="Times New Roman"/>
                <a:sym typeface="Times New Roman"/>
              </a:endParaRPr>
            </a:p>
            <a:p>
              <a:pPr marL="1165863" lvl="2" indent="-388621" algn="just">
                <a:lnSpc>
                  <a:spcPts val="3780"/>
                </a:lnSpc>
                <a:buFont typeface="Arial"/>
                <a:buChar char="⚬"/>
              </a:pPr>
              <a:r>
                <a:rPr lang="en-US" sz="2700" dirty="0" err="1">
                  <a:solidFill>
                    <a:srgbClr val="000000"/>
                  </a:solidFill>
                  <a:latin typeface="Times New Roman"/>
                  <a:ea typeface="Times New Roman"/>
                  <a:cs typeface="Times New Roman"/>
                  <a:sym typeface="Times New Roman"/>
                </a:rPr>
                <a:t>Çıkış</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Sentetik</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veri</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görüntü</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ses</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metin</a:t>
              </a:r>
              <a:r>
                <a:rPr lang="en-US" sz="2700" dirty="0">
                  <a:solidFill>
                    <a:srgbClr val="000000"/>
                  </a:solidFill>
                  <a:latin typeface="Times New Roman"/>
                  <a:ea typeface="Times New Roman"/>
                  <a:cs typeface="Times New Roman"/>
                  <a:sym typeface="Times New Roman"/>
                </a:rPr>
                <a:t> vb.)</a:t>
              </a:r>
            </a:p>
            <a:p>
              <a:pPr marL="582932" lvl="1" indent="-291466" algn="just">
                <a:lnSpc>
                  <a:spcPts val="3780"/>
                </a:lnSpc>
                <a:buFont typeface="Arial"/>
                <a:buChar char="•"/>
              </a:pPr>
              <a:r>
                <a:rPr lang="en-US" sz="2700" dirty="0">
                  <a:solidFill>
                    <a:srgbClr val="000000"/>
                  </a:solidFill>
                  <a:latin typeface="Times New Roman"/>
                  <a:ea typeface="Times New Roman"/>
                  <a:cs typeface="Times New Roman"/>
                  <a:sym typeface="Times New Roman"/>
                </a:rPr>
                <a:t>Discriminator (</a:t>
              </a:r>
              <a:r>
                <a:rPr lang="en-US" sz="2700" dirty="0" err="1">
                  <a:solidFill>
                    <a:srgbClr val="000000"/>
                  </a:solidFill>
                  <a:latin typeface="Times New Roman"/>
                  <a:ea typeface="Times New Roman"/>
                  <a:cs typeface="Times New Roman"/>
                  <a:sym typeface="Times New Roman"/>
                </a:rPr>
                <a:t>Ayırıcı</a:t>
              </a:r>
              <a:r>
                <a:rPr lang="en-US" sz="2700" dirty="0">
                  <a:solidFill>
                    <a:srgbClr val="000000"/>
                  </a:solidFill>
                  <a:latin typeface="Times New Roman"/>
                  <a:ea typeface="Times New Roman"/>
                  <a:cs typeface="Times New Roman"/>
                  <a:sym typeface="Times New Roman"/>
                </a:rPr>
                <a:t>)</a:t>
              </a:r>
            </a:p>
            <a:p>
              <a:pPr marL="1165863" lvl="2" indent="-388621" algn="just">
                <a:lnSpc>
                  <a:spcPts val="3780"/>
                </a:lnSpc>
                <a:buFont typeface="Arial"/>
                <a:buChar char="⚬"/>
              </a:pPr>
              <a:r>
                <a:rPr lang="en-US" sz="2700" dirty="0" err="1">
                  <a:solidFill>
                    <a:srgbClr val="000000"/>
                  </a:solidFill>
                  <a:latin typeface="Times New Roman"/>
                  <a:ea typeface="Times New Roman"/>
                  <a:cs typeface="Times New Roman"/>
                  <a:sym typeface="Times New Roman"/>
                </a:rPr>
                <a:t>Üretilen</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verilerin</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gerçek</a:t>
              </a:r>
              <a:r>
                <a:rPr lang="en-US" sz="2700" dirty="0">
                  <a:solidFill>
                    <a:srgbClr val="000000"/>
                  </a:solidFill>
                  <a:latin typeface="Times New Roman"/>
                  <a:ea typeface="Times New Roman"/>
                  <a:cs typeface="Times New Roman"/>
                  <a:sym typeface="Times New Roman"/>
                </a:rPr>
                <a:t> mi </a:t>
              </a:r>
              <a:r>
                <a:rPr lang="en-US" sz="2700" dirty="0" err="1">
                  <a:solidFill>
                    <a:srgbClr val="000000"/>
                  </a:solidFill>
                  <a:latin typeface="Times New Roman"/>
                  <a:ea typeface="Times New Roman"/>
                  <a:cs typeface="Times New Roman"/>
                  <a:sym typeface="Times New Roman"/>
                </a:rPr>
                <a:t>sahte</a:t>
              </a:r>
              <a:r>
                <a:rPr lang="en-US" sz="2700" dirty="0">
                  <a:solidFill>
                    <a:srgbClr val="000000"/>
                  </a:solidFill>
                  <a:latin typeface="Times New Roman"/>
                  <a:ea typeface="Times New Roman"/>
                  <a:cs typeface="Times New Roman"/>
                  <a:sym typeface="Times New Roman"/>
                </a:rPr>
                <a:t> mi </a:t>
              </a:r>
              <a:r>
                <a:rPr lang="en-US" sz="2700" dirty="0" err="1">
                  <a:solidFill>
                    <a:srgbClr val="000000"/>
                  </a:solidFill>
                  <a:latin typeface="Times New Roman"/>
                  <a:ea typeface="Times New Roman"/>
                  <a:cs typeface="Times New Roman"/>
                  <a:sym typeface="Times New Roman"/>
                </a:rPr>
                <a:t>olduğunu</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belirlemeye</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çalışır</a:t>
              </a:r>
              <a:endParaRPr lang="en-US" sz="2700" dirty="0">
                <a:solidFill>
                  <a:srgbClr val="000000"/>
                </a:solidFill>
                <a:latin typeface="Times New Roman"/>
                <a:ea typeface="Times New Roman"/>
                <a:cs typeface="Times New Roman"/>
                <a:sym typeface="Times New Roman"/>
              </a:endParaRPr>
            </a:p>
            <a:p>
              <a:pPr marL="1165863" lvl="2" indent="-388621" algn="just">
                <a:lnSpc>
                  <a:spcPts val="3780"/>
                </a:lnSpc>
                <a:buFont typeface="Arial"/>
                <a:buChar char="⚬"/>
              </a:pPr>
              <a:r>
                <a:rPr lang="en-US" sz="2700" dirty="0">
                  <a:solidFill>
                    <a:srgbClr val="000000"/>
                  </a:solidFill>
                  <a:latin typeface="Times New Roman"/>
                  <a:ea typeface="Times New Roman"/>
                  <a:cs typeface="Times New Roman"/>
                  <a:sym typeface="Times New Roman"/>
                </a:rPr>
                <a:t>Binary </a:t>
              </a:r>
              <a:r>
                <a:rPr lang="en-US" sz="2700" dirty="0" err="1">
                  <a:solidFill>
                    <a:srgbClr val="000000"/>
                  </a:solidFill>
                  <a:latin typeface="Times New Roman"/>
                  <a:ea typeface="Times New Roman"/>
                  <a:cs typeface="Times New Roman"/>
                  <a:sym typeface="Times New Roman"/>
                </a:rPr>
                <a:t>sınıflandırıcı</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olarak</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çalışır</a:t>
              </a:r>
              <a:endParaRPr lang="en-US" sz="2700" dirty="0">
                <a:solidFill>
                  <a:srgbClr val="000000"/>
                </a:solidFill>
                <a:latin typeface="Times New Roman"/>
                <a:ea typeface="Times New Roman"/>
                <a:cs typeface="Times New Roman"/>
                <a:sym typeface="Times New Roman"/>
              </a:endParaRPr>
            </a:p>
            <a:p>
              <a:pPr marL="1165863" lvl="2" indent="-388621" algn="just">
                <a:lnSpc>
                  <a:spcPts val="3780"/>
                </a:lnSpc>
                <a:buFont typeface="Arial"/>
                <a:buChar char="⚬"/>
              </a:pPr>
              <a:r>
                <a:rPr lang="en-US" sz="2700" dirty="0" err="1">
                  <a:solidFill>
                    <a:srgbClr val="000000"/>
                  </a:solidFill>
                  <a:latin typeface="Times New Roman"/>
                  <a:ea typeface="Times New Roman"/>
                  <a:cs typeface="Times New Roman"/>
                  <a:sym typeface="Times New Roman"/>
                </a:rPr>
                <a:t>Giriş</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Gerçek</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veya</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üretilmiş</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veri</a:t>
              </a:r>
              <a:endParaRPr lang="en-US" sz="2700" dirty="0">
                <a:solidFill>
                  <a:srgbClr val="000000"/>
                </a:solidFill>
                <a:latin typeface="Times New Roman"/>
                <a:ea typeface="Times New Roman"/>
                <a:cs typeface="Times New Roman"/>
                <a:sym typeface="Times New Roman"/>
              </a:endParaRPr>
            </a:p>
            <a:p>
              <a:pPr marL="1165863" lvl="2" indent="-388621" algn="just">
                <a:lnSpc>
                  <a:spcPts val="3780"/>
                </a:lnSpc>
                <a:buFont typeface="Arial"/>
                <a:buChar char="⚬"/>
              </a:pPr>
              <a:r>
                <a:rPr lang="en-US" sz="2700" dirty="0" err="1">
                  <a:solidFill>
                    <a:srgbClr val="000000"/>
                  </a:solidFill>
                  <a:latin typeface="Times New Roman"/>
                  <a:ea typeface="Times New Roman"/>
                  <a:cs typeface="Times New Roman"/>
                  <a:sym typeface="Times New Roman"/>
                </a:rPr>
                <a:t>Çıkış</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Verinin</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gerçek</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olma</a:t>
              </a:r>
              <a:r>
                <a:rPr lang="en-US" sz="2700" dirty="0">
                  <a:solidFill>
                    <a:srgbClr val="000000"/>
                  </a:solidFill>
                  <a:latin typeface="Times New Roman"/>
                  <a:ea typeface="Times New Roman"/>
                  <a:cs typeface="Times New Roman"/>
                  <a:sym typeface="Times New Roman"/>
                </a:rPr>
                <a:t> </a:t>
              </a:r>
              <a:r>
                <a:rPr lang="en-US" sz="2700" dirty="0" err="1">
                  <a:solidFill>
                    <a:srgbClr val="000000"/>
                  </a:solidFill>
                  <a:latin typeface="Times New Roman"/>
                  <a:ea typeface="Times New Roman"/>
                  <a:cs typeface="Times New Roman"/>
                  <a:sym typeface="Times New Roman"/>
                </a:rPr>
                <a:t>olasılığı</a:t>
              </a:r>
              <a:r>
                <a:rPr lang="en-US" sz="2700" dirty="0">
                  <a:solidFill>
                    <a:srgbClr val="000000"/>
                  </a:solidFill>
                  <a:latin typeface="Times New Roman"/>
                  <a:ea typeface="Times New Roman"/>
                  <a:cs typeface="Times New Roman"/>
                  <a:sym typeface="Times New Roman"/>
                </a:rPr>
                <a:t> [0,1]</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81198" y="1578528"/>
            <a:ext cx="16925604" cy="6516357"/>
          </a:xfrm>
          <a:custGeom>
            <a:avLst/>
            <a:gdLst/>
            <a:ahLst/>
            <a:cxnLst/>
            <a:rect l="l" t="t" r="r" b="b"/>
            <a:pathLst>
              <a:path w="16925604" h="6516357">
                <a:moveTo>
                  <a:pt x="0" y="0"/>
                </a:moveTo>
                <a:lnTo>
                  <a:pt x="16925604" y="0"/>
                </a:lnTo>
                <a:lnTo>
                  <a:pt x="16925604" y="6516357"/>
                </a:lnTo>
                <a:lnTo>
                  <a:pt x="0" y="6516357"/>
                </a:lnTo>
                <a:lnTo>
                  <a:pt x="0" y="0"/>
                </a:lnTo>
                <a:close/>
              </a:path>
            </a:pathLst>
          </a:custGeom>
          <a:blipFill>
            <a:blip r:embed="rId2"/>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sp>
        <p:nvSpPr>
          <p:cNvPr id="4" name="TextBox 4"/>
          <p:cNvSpPr txBox="1"/>
          <p:nvPr/>
        </p:nvSpPr>
        <p:spPr>
          <a:xfrm>
            <a:off x="9379652" y="1027252"/>
            <a:ext cx="8714050" cy="8369984"/>
          </a:xfrm>
          <a:prstGeom prst="rect">
            <a:avLst/>
          </a:prstGeom>
        </p:spPr>
        <p:txBody>
          <a:bodyPr wrap="square" lIns="0" tIns="0" rIns="0" bIns="0" rtlCol="0" anchor="t">
            <a:spAutoFit/>
          </a:bodyPr>
          <a:lstStyle/>
          <a:p>
            <a:pPr algn="just">
              <a:lnSpc>
                <a:spcPts val="4140"/>
              </a:lnSpc>
            </a:pPr>
            <a:r>
              <a:rPr lang="en-US" sz="2957" b="1" dirty="0">
                <a:solidFill>
                  <a:srgbClr val="000000"/>
                </a:solidFill>
                <a:latin typeface="Times New Roman"/>
                <a:ea typeface="Times New Roman"/>
                <a:cs typeface="Times New Roman"/>
                <a:sym typeface="Times New Roman"/>
              </a:rPr>
              <a:t>Generative Adversarial Network (GAN)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iki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temel</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bileşenden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oluşan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bir</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derin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öğrenme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mimarisidir</a:t>
            </a:r>
            <a:r>
              <a:rPr lang="en-US" sz="2957" dirty="0">
                <a:solidFill>
                  <a:srgbClr val="000000"/>
                </a:solidFill>
                <a:latin typeface="Times New Roman"/>
                <a:ea typeface="Times New Roman"/>
                <a:cs typeface="Times New Roman"/>
                <a:sym typeface="Times New Roman"/>
              </a:rPr>
              <a:t>. Bu </a:t>
            </a:r>
            <a:r>
              <a:rPr lang="en-US" sz="2957" dirty="0" err="1">
                <a:solidFill>
                  <a:srgbClr val="000000"/>
                </a:solidFill>
                <a:latin typeface="Times New Roman"/>
                <a:ea typeface="Times New Roman"/>
                <a:cs typeface="Times New Roman"/>
                <a:sym typeface="Times New Roman"/>
              </a:rPr>
              <a:t>bileşenlerden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ilki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olan</a:t>
            </a:r>
            <a:r>
              <a:rPr lang="en-US" sz="2957" dirty="0">
                <a:solidFill>
                  <a:srgbClr val="000000"/>
                </a:solidFill>
                <a:latin typeface="Times New Roman"/>
                <a:ea typeface="Times New Roman"/>
                <a:cs typeface="Times New Roman"/>
                <a:sym typeface="Times New Roman"/>
              </a:rPr>
              <a:t> </a:t>
            </a:r>
            <a:r>
              <a:rPr lang="en-US" sz="2957" b="1" dirty="0">
                <a:solidFill>
                  <a:srgbClr val="000000"/>
                </a:solidFill>
                <a:latin typeface="Times New Roman"/>
                <a:ea typeface="Times New Roman"/>
                <a:cs typeface="Times New Roman"/>
                <a:sym typeface="Times New Roman"/>
              </a:rPr>
              <a:t>Generator (</a:t>
            </a:r>
            <a:r>
              <a:rPr lang="en-US" sz="2957" b="1" dirty="0" err="1">
                <a:solidFill>
                  <a:srgbClr val="000000"/>
                </a:solidFill>
                <a:latin typeface="Times New Roman"/>
                <a:ea typeface="Times New Roman"/>
                <a:cs typeface="Times New Roman"/>
                <a:sym typeface="Times New Roman"/>
              </a:rPr>
              <a:t>Üretici</a:t>
            </a:r>
            <a:r>
              <a:rPr lang="en-US" sz="2957" b="1" dirty="0">
                <a:solidFill>
                  <a:srgbClr val="000000"/>
                </a:solidFill>
                <a:latin typeface="Times New Roman"/>
                <a:ea typeface="Times New Roman"/>
                <a:cs typeface="Times New Roman"/>
                <a:sym typeface="Times New Roman"/>
              </a:rPr>
              <a:t>)</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rastgele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gürültü</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verilerinden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başlayarak</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gerçekçi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görüntüler</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üretmeye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çalışır</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Diğer</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bileşen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olan</a:t>
            </a:r>
            <a:r>
              <a:rPr lang="en-US" sz="2957" dirty="0">
                <a:solidFill>
                  <a:srgbClr val="000000"/>
                </a:solidFill>
                <a:latin typeface="Times New Roman"/>
                <a:ea typeface="Times New Roman"/>
                <a:cs typeface="Times New Roman"/>
                <a:sym typeface="Times New Roman"/>
              </a:rPr>
              <a:t> </a:t>
            </a:r>
            <a:r>
              <a:rPr lang="en-US" sz="2957" b="1" dirty="0">
                <a:solidFill>
                  <a:srgbClr val="000000"/>
                </a:solidFill>
                <a:latin typeface="Times New Roman"/>
                <a:ea typeface="Times New Roman"/>
                <a:cs typeface="Times New Roman"/>
                <a:sym typeface="Times New Roman"/>
              </a:rPr>
              <a:t>Discriminator (</a:t>
            </a:r>
            <a:r>
              <a:rPr lang="en-US" sz="2957" b="1" dirty="0" err="1">
                <a:solidFill>
                  <a:srgbClr val="000000"/>
                </a:solidFill>
                <a:latin typeface="Times New Roman"/>
                <a:ea typeface="Times New Roman"/>
                <a:cs typeface="Times New Roman"/>
                <a:sym typeface="Times New Roman"/>
              </a:rPr>
              <a:t>Ayırıcı</a:t>
            </a:r>
            <a:r>
              <a:rPr lang="en-US" sz="2957" b="1" dirty="0">
                <a:solidFill>
                  <a:srgbClr val="000000"/>
                </a:solidFill>
                <a:latin typeface="Times New Roman"/>
                <a:ea typeface="Times New Roman"/>
                <a:cs typeface="Times New Roman"/>
                <a:sym typeface="Times New Roman"/>
              </a:rPr>
              <a:t>)</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ise</a:t>
            </a:r>
            <a:r>
              <a:rPr lang="en-US" sz="2957" dirty="0">
                <a:solidFill>
                  <a:srgbClr val="000000"/>
                </a:solidFill>
                <a:latin typeface="Times New Roman"/>
                <a:ea typeface="Times New Roman"/>
                <a:cs typeface="Times New Roman"/>
                <a:sym typeface="Times New Roman"/>
              </a:rPr>
              <a:t> hem </a:t>
            </a:r>
            <a:r>
              <a:rPr lang="en-US" sz="2957" dirty="0" err="1">
                <a:solidFill>
                  <a:srgbClr val="000000"/>
                </a:solidFill>
                <a:latin typeface="Times New Roman"/>
                <a:ea typeface="Times New Roman"/>
                <a:cs typeface="Times New Roman"/>
                <a:sym typeface="Times New Roman"/>
              </a:rPr>
              <a:t>gerçek</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veri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setinden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gelen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görüntüleri</a:t>
            </a:r>
            <a:r>
              <a:rPr lang="en-US" sz="2957" dirty="0">
                <a:solidFill>
                  <a:srgbClr val="000000"/>
                </a:solidFill>
                <a:latin typeface="Times New Roman"/>
                <a:ea typeface="Times New Roman"/>
                <a:cs typeface="Times New Roman"/>
                <a:sym typeface="Times New Roman"/>
              </a:rPr>
              <a:t> hem de </a:t>
            </a:r>
            <a:r>
              <a:rPr lang="en-US" sz="2957" dirty="0" err="1">
                <a:solidFill>
                  <a:srgbClr val="000000"/>
                </a:solidFill>
                <a:latin typeface="Times New Roman"/>
                <a:ea typeface="Times New Roman"/>
                <a:cs typeface="Times New Roman"/>
                <a:sym typeface="Times New Roman"/>
              </a:rPr>
              <a:t>Generator'ın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ürettiği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sahte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görüntüleri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değerlendirir</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ve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bunların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gerçek</a:t>
            </a:r>
            <a:r>
              <a:rPr lang="en-US" sz="2957" dirty="0">
                <a:solidFill>
                  <a:srgbClr val="000000"/>
                </a:solidFill>
                <a:latin typeface="Times New Roman"/>
                <a:ea typeface="Times New Roman"/>
                <a:cs typeface="Times New Roman"/>
                <a:sym typeface="Times New Roman"/>
              </a:rPr>
              <a:t> mi </a:t>
            </a:r>
            <a:r>
              <a:rPr lang="en-US" sz="2957" dirty="0" err="1">
                <a:solidFill>
                  <a:srgbClr val="000000"/>
                </a:solidFill>
                <a:latin typeface="Times New Roman"/>
                <a:ea typeface="Times New Roman"/>
                <a:cs typeface="Times New Roman"/>
                <a:sym typeface="Times New Roman"/>
              </a:rPr>
              <a:t>sahte</a:t>
            </a:r>
            <a:r>
              <a:rPr lang="en-US" sz="2957" dirty="0">
                <a:solidFill>
                  <a:srgbClr val="000000"/>
                </a:solidFill>
                <a:latin typeface="Times New Roman"/>
                <a:ea typeface="Times New Roman"/>
                <a:cs typeface="Times New Roman"/>
                <a:sym typeface="Times New Roman"/>
              </a:rPr>
              <a:t> mi </a:t>
            </a:r>
            <a:r>
              <a:rPr lang="en-US" sz="2957" dirty="0" err="1">
                <a:solidFill>
                  <a:srgbClr val="000000"/>
                </a:solidFill>
                <a:latin typeface="Times New Roman"/>
                <a:ea typeface="Times New Roman"/>
                <a:cs typeface="Times New Roman"/>
                <a:sym typeface="Times New Roman"/>
              </a:rPr>
              <a:t>olduğunu</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belirlemeye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çalışır</a:t>
            </a:r>
            <a:r>
              <a:rPr lang="en-US" sz="2957" dirty="0">
                <a:solidFill>
                  <a:srgbClr val="000000"/>
                </a:solidFill>
                <a:latin typeface="Times New Roman"/>
                <a:ea typeface="Times New Roman"/>
                <a:cs typeface="Times New Roman"/>
                <a:sym typeface="Times New Roman"/>
              </a:rPr>
              <a:t>. Bu </a:t>
            </a:r>
            <a:r>
              <a:rPr lang="en-US" sz="2957" dirty="0" err="1">
                <a:solidFill>
                  <a:srgbClr val="000000"/>
                </a:solidFill>
                <a:latin typeface="Times New Roman"/>
                <a:ea typeface="Times New Roman"/>
                <a:cs typeface="Times New Roman"/>
                <a:sym typeface="Times New Roman"/>
              </a:rPr>
              <a:t>iki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ağ</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birbiriyle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sürekli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bir</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rekabet</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halinde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eğitilir</a:t>
            </a:r>
            <a:r>
              <a:rPr lang="en-US" sz="2957" dirty="0">
                <a:solidFill>
                  <a:srgbClr val="000000"/>
                </a:solidFill>
                <a:latin typeface="Times New Roman"/>
                <a:ea typeface="Times New Roman"/>
                <a:cs typeface="Times New Roman"/>
                <a:sym typeface="Times New Roman"/>
              </a:rPr>
              <a:t>: Generator, </a:t>
            </a:r>
            <a:r>
              <a:rPr lang="en-US" sz="2957" dirty="0" err="1">
                <a:solidFill>
                  <a:srgbClr val="000000"/>
                </a:solidFill>
                <a:latin typeface="Times New Roman"/>
                <a:ea typeface="Times New Roman"/>
                <a:cs typeface="Times New Roman"/>
                <a:sym typeface="Times New Roman"/>
              </a:rPr>
              <a:t>Discriminator'ı</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kandırmaya</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çalışırken</a:t>
            </a:r>
            <a:r>
              <a:rPr lang="en-US" sz="2957" dirty="0">
                <a:solidFill>
                  <a:srgbClr val="000000"/>
                </a:solidFill>
                <a:latin typeface="Times New Roman"/>
                <a:ea typeface="Times New Roman"/>
                <a:cs typeface="Times New Roman"/>
                <a:sym typeface="Times New Roman"/>
              </a:rPr>
              <a:t>, Discriminator da </a:t>
            </a:r>
            <a:r>
              <a:rPr lang="en-US" sz="2957" dirty="0" err="1">
                <a:solidFill>
                  <a:srgbClr val="000000"/>
                </a:solidFill>
                <a:latin typeface="Times New Roman"/>
                <a:ea typeface="Times New Roman"/>
                <a:cs typeface="Times New Roman"/>
                <a:sym typeface="Times New Roman"/>
              </a:rPr>
              <a:t>gerçek</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ve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sahte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görüntüleri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ayırt</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etmeye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çalışır</a:t>
            </a:r>
            <a:r>
              <a:rPr lang="en-US" sz="2957" dirty="0">
                <a:solidFill>
                  <a:srgbClr val="000000"/>
                </a:solidFill>
                <a:latin typeface="Times New Roman"/>
                <a:ea typeface="Times New Roman"/>
                <a:cs typeface="Times New Roman"/>
                <a:sym typeface="Times New Roman"/>
              </a:rPr>
              <a:t>. Bu </a:t>
            </a:r>
            <a:r>
              <a:rPr lang="en-US" sz="2957" dirty="0" err="1">
                <a:solidFill>
                  <a:srgbClr val="000000"/>
                </a:solidFill>
                <a:latin typeface="Times New Roman"/>
                <a:ea typeface="Times New Roman"/>
                <a:cs typeface="Times New Roman"/>
                <a:sym typeface="Times New Roman"/>
              </a:rPr>
              <a:t>rekabetçi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eğitim</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süreci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sonunda</a:t>
            </a:r>
            <a:r>
              <a:rPr lang="en-US" sz="2957" dirty="0">
                <a:solidFill>
                  <a:srgbClr val="000000"/>
                </a:solidFill>
                <a:latin typeface="Times New Roman"/>
                <a:ea typeface="Times New Roman"/>
                <a:cs typeface="Times New Roman"/>
                <a:sym typeface="Times New Roman"/>
              </a:rPr>
              <a:t> Generator, </a:t>
            </a:r>
            <a:r>
              <a:rPr lang="en-US" sz="2957" dirty="0" err="1">
                <a:solidFill>
                  <a:srgbClr val="000000"/>
                </a:solidFill>
                <a:latin typeface="Times New Roman"/>
                <a:ea typeface="Times New Roman"/>
                <a:cs typeface="Times New Roman"/>
                <a:sym typeface="Times New Roman"/>
              </a:rPr>
              <a:t>gerçek</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görüntülere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çok</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benzeyen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sahte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görüntüler</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üretebilir</a:t>
            </a:r>
            <a:r>
              <a:rPr lang="en-US" sz="2957" dirty="0">
                <a:solidFill>
                  <a:srgbClr val="000000"/>
                </a:solidFill>
                <a:latin typeface="Times New Roman"/>
                <a:ea typeface="Times New Roman"/>
                <a:cs typeface="Times New Roman"/>
                <a:sym typeface="Times New Roman"/>
              </a:rPr>
              <a:t> hale </a:t>
            </a:r>
            <a:r>
              <a:rPr lang="en-US" sz="2957" dirty="0" err="1">
                <a:solidFill>
                  <a:srgbClr val="000000"/>
                </a:solidFill>
                <a:latin typeface="Times New Roman"/>
                <a:ea typeface="Times New Roman"/>
                <a:cs typeface="Times New Roman"/>
                <a:sym typeface="Times New Roman"/>
              </a:rPr>
              <a:t>gelir</a:t>
            </a:r>
            <a:r>
              <a:rPr lang="en-US" sz="2957" dirty="0">
                <a:solidFill>
                  <a:srgbClr val="000000"/>
                </a:solidFill>
                <a:latin typeface="Times New Roman"/>
                <a:ea typeface="Times New Roman"/>
                <a:cs typeface="Times New Roman"/>
                <a:sym typeface="Times New Roman"/>
              </a:rPr>
              <a:t>. Bu </a:t>
            </a:r>
            <a:r>
              <a:rPr lang="en-US" sz="2957" dirty="0" err="1">
                <a:solidFill>
                  <a:srgbClr val="000000"/>
                </a:solidFill>
                <a:latin typeface="Times New Roman"/>
                <a:ea typeface="Times New Roman"/>
                <a:cs typeface="Times New Roman"/>
                <a:sym typeface="Times New Roman"/>
              </a:rPr>
              <a:t>sistem</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adeta</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bir</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sahtekâr</a:t>
            </a:r>
            <a:r>
              <a:rPr lang="en-US" sz="2957" dirty="0">
                <a:solidFill>
                  <a:srgbClr val="000000"/>
                </a:solidFill>
                <a:latin typeface="Times New Roman"/>
                <a:ea typeface="Times New Roman"/>
                <a:cs typeface="Times New Roman"/>
                <a:sym typeface="Times New Roman"/>
              </a:rPr>
              <a:t> (Generator) </a:t>
            </a:r>
            <a:r>
              <a:rPr lang="en-US" sz="2957" dirty="0" err="1">
                <a:solidFill>
                  <a:srgbClr val="000000"/>
                </a:solidFill>
                <a:latin typeface="Times New Roman"/>
                <a:ea typeface="Times New Roman"/>
                <a:cs typeface="Times New Roman"/>
                <a:sym typeface="Times New Roman"/>
              </a:rPr>
              <a:t>ile</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dedektif</a:t>
            </a:r>
            <a:r>
              <a:rPr lang="en-US" sz="2957" dirty="0">
                <a:solidFill>
                  <a:srgbClr val="000000"/>
                </a:solidFill>
                <a:latin typeface="Times New Roman"/>
                <a:ea typeface="Times New Roman"/>
                <a:cs typeface="Times New Roman"/>
                <a:sym typeface="Times New Roman"/>
              </a:rPr>
              <a:t> (Discriminator) </a:t>
            </a:r>
            <a:r>
              <a:rPr lang="en-US" sz="2957" dirty="0" err="1">
                <a:solidFill>
                  <a:srgbClr val="000000"/>
                </a:solidFill>
                <a:latin typeface="Times New Roman"/>
                <a:ea typeface="Times New Roman"/>
                <a:cs typeface="Times New Roman"/>
                <a:sym typeface="Times New Roman"/>
              </a:rPr>
              <a:t>arasındaki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sürekli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gelişen</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bir</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yarış</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gibi</a:t>
            </a:r>
            <a:r>
              <a:rPr lang="en-US" sz="2957" dirty="0">
                <a:solidFill>
                  <a:srgbClr val="000000"/>
                </a:solidFill>
                <a:latin typeface="Times New Roman"/>
                <a:ea typeface="Times New Roman"/>
                <a:cs typeface="Times New Roman"/>
                <a:sym typeface="Times New Roman"/>
              </a:rPr>
              <a:t> </a:t>
            </a:r>
            <a:r>
              <a:rPr lang="en-US" sz="2957" dirty="0" err="1">
                <a:solidFill>
                  <a:srgbClr val="000000"/>
                </a:solidFill>
                <a:latin typeface="Times New Roman"/>
                <a:ea typeface="Times New Roman"/>
                <a:cs typeface="Times New Roman"/>
                <a:sym typeface="Times New Roman"/>
              </a:rPr>
              <a:t>çalışır</a:t>
            </a:r>
            <a:r>
              <a:rPr lang="en-US" sz="2957" dirty="0">
                <a:solidFill>
                  <a:srgbClr val="000000"/>
                </a:solidFill>
                <a:latin typeface="Times New Roman"/>
                <a:ea typeface="Times New Roman"/>
                <a:cs typeface="Times New Roman"/>
                <a:sym typeface="Times New Roman"/>
              </a:rPr>
              <a:t>.</a:t>
            </a:r>
          </a:p>
        </p:txBody>
      </p:sp>
      <p:pic>
        <p:nvPicPr>
          <p:cNvPr id="6" name="Resim 5">
            <a:extLst>
              <a:ext uri="{FF2B5EF4-FFF2-40B4-BE49-F238E27FC236}">
                <a16:creationId xmlns:a16="http://schemas.microsoft.com/office/drawing/2014/main" id="{4F7C3F48-852D-4A2B-AD8A-DEFB986D82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174" y="926299"/>
            <a:ext cx="8498041" cy="843440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2151992" y="3149429"/>
            <a:ext cx="12797884" cy="3988141"/>
            <a:chOff x="0" y="0"/>
            <a:chExt cx="17063845" cy="5317522"/>
          </a:xfrm>
        </p:grpSpPr>
        <p:sp>
          <p:nvSpPr>
            <p:cNvPr id="5" name="TextBox 5"/>
            <p:cNvSpPr txBox="1"/>
            <p:nvPr/>
          </p:nvSpPr>
          <p:spPr>
            <a:xfrm>
              <a:off x="0" y="-133350"/>
              <a:ext cx="17063845" cy="15430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00BF63"/>
                  </a:solidFill>
                  <a:latin typeface="Times New Roman Bold"/>
                  <a:ea typeface="Times New Roman Bold"/>
                  <a:cs typeface="Times New Roman Bold"/>
                  <a:sym typeface="Times New Roman Bold"/>
                </a:rPr>
                <a:t>GAN'ın Çalışma Prensibi</a:t>
              </a:r>
            </a:p>
          </p:txBody>
        </p:sp>
        <p:sp>
          <p:nvSpPr>
            <p:cNvPr id="6" name="TextBox 6"/>
            <p:cNvSpPr txBox="1"/>
            <p:nvPr/>
          </p:nvSpPr>
          <p:spPr>
            <a:xfrm>
              <a:off x="0" y="1872435"/>
              <a:ext cx="17063845" cy="3445087"/>
            </a:xfrm>
            <a:prstGeom prst="rect">
              <a:avLst/>
            </a:prstGeom>
          </p:spPr>
          <p:txBody>
            <a:bodyPr lIns="0" tIns="0" rIns="0" bIns="0" rtlCol="0" anchor="t">
              <a:spAutoFit/>
            </a:bodyPr>
            <a:lstStyle/>
            <a:p>
              <a:pPr algn="just">
                <a:lnSpc>
                  <a:spcPts val="4060"/>
                </a:lnSpc>
              </a:pPr>
              <a:r>
                <a:rPr lang="en-US" sz="2900">
                  <a:solidFill>
                    <a:srgbClr val="000000"/>
                  </a:solidFill>
                  <a:latin typeface="Times New Roman"/>
                  <a:ea typeface="Times New Roman"/>
                  <a:cs typeface="Times New Roman"/>
                  <a:sym typeface="Times New Roman"/>
                </a:rPr>
                <a:t>Eğitim Süreci</a:t>
              </a:r>
            </a:p>
            <a:p>
              <a:pPr marL="626111" lvl="1" indent="-313055" algn="just">
                <a:lnSpc>
                  <a:spcPts val="4060"/>
                </a:lnSpc>
                <a:buAutoNum type="arabicPeriod"/>
              </a:pPr>
              <a:r>
                <a:rPr lang="en-US" sz="2900">
                  <a:solidFill>
                    <a:srgbClr val="000000"/>
                  </a:solidFill>
                  <a:latin typeface="Times New Roman"/>
                  <a:ea typeface="Times New Roman"/>
                  <a:cs typeface="Times New Roman"/>
                  <a:sym typeface="Times New Roman"/>
                </a:rPr>
                <a:t>Generator rastgele gürültüden veri üretir.</a:t>
              </a:r>
            </a:p>
            <a:p>
              <a:pPr marL="626111" lvl="1" indent="-313055" algn="just">
                <a:lnSpc>
                  <a:spcPts val="4060"/>
                </a:lnSpc>
                <a:buAutoNum type="arabicPeriod"/>
              </a:pPr>
              <a:r>
                <a:rPr lang="en-US" sz="2900">
                  <a:solidFill>
                    <a:srgbClr val="000000"/>
                  </a:solidFill>
                  <a:latin typeface="Times New Roman"/>
                  <a:ea typeface="Times New Roman"/>
                  <a:cs typeface="Times New Roman"/>
                  <a:sym typeface="Times New Roman"/>
                </a:rPr>
                <a:t>Discriminator hem gerçek hem de üretilen verileri değerlendirir.</a:t>
              </a:r>
            </a:p>
            <a:p>
              <a:pPr marL="626111" lvl="1" indent="-313055" algn="just">
                <a:lnSpc>
                  <a:spcPts val="4060"/>
                </a:lnSpc>
                <a:buAutoNum type="arabicPeriod"/>
              </a:pPr>
              <a:r>
                <a:rPr lang="en-US" sz="2900">
                  <a:solidFill>
                    <a:srgbClr val="000000"/>
                  </a:solidFill>
                  <a:latin typeface="Times New Roman"/>
                  <a:ea typeface="Times New Roman"/>
                  <a:cs typeface="Times New Roman"/>
                  <a:sym typeface="Times New Roman"/>
                </a:rPr>
                <a:t>Generator, Discriminator'ı kandırmaya çalışır.</a:t>
              </a:r>
            </a:p>
            <a:p>
              <a:pPr marL="626111" lvl="1" indent="-313055" algn="just">
                <a:lnSpc>
                  <a:spcPts val="4060"/>
                </a:lnSpc>
                <a:buAutoNum type="arabicPeriod"/>
              </a:pPr>
              <a:r>
                <a:rPr lang="en-US" sz="2900">
                  <a:solidFill>
                    <a:srgbClr val="000000"/>
                  </a:solidFill>
                  <a:latin typeface="Times New Roman"/>
                  <a:ea typeface="Times New Roman"/>
                  <a:cs typeface="Times New Roman"/>
                  <a:sym typeface="Times New Roman"/>
                </a:rPr>
                <a:t>Discriminator, gerçek ve sahte verileri ayırt etmeye çalışır.</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2151992" y="1709884"/>
            <a:ext cx="13531129" cy="6867231"/>
            <a:chOff x="0" y="0"/>
            <a:chExt cx="18041505" cy="9156308"/>
          </a:xfrm>
        </p:grpSpPr>
        <p:sp>
          <p:nvSpPr>
            <p:cNvPr id="5" name="TextBox 5"/>
            <p:cNvSpPr txBox="1"/>
            <p:nvPr/>
          </p:nvSpPr>
          <p:spPr>
            <a:xfrm>
              <a:off x="0" y="-133350"/>
              <a:ext cx="18041505" cy="15430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00BF63"/>
                  </a:solidFill>
                  <a:latin typeface="Times New Roman Bold"/>
                  <a:ea typeface="Times New Roman Bold"/>
                  <a:cs typeface="Times New Roman Bold"/>
                  <a:sym typeface="Times New Roman Bold"/>
                </a:rPr>
                <a:t>Kayıp Fonksiyonları</a:t>
              </a:r>
            </a:p>
          </p:txBody>
        </p:sp>
        <p:sp>
          <p:nvSpPr>
            <p:cNvPr id="6" name="TextBox 6"/>
            <p:cNvSpPr txBox="1"/>
            <p:nvPr/>
          </p:nvSpPr>
          <p:spPr>
            <a:xfrm>
              <a:off x="0" y="1872435"/>
              <a:ext cx="18041505" cy="7283873"/>
            </a:xfrm>
            <a:prstGeom prst="rect">
              <a:avLst/>
            </a:prstGeom>
          </p:spPr>
          <p:txBody>
            <a:bodyPr lIns="0" tIns="0" rIns="0" bIns="0" rtlCol="0" anchor="t">
              <a:spAutoFit/>
            </a:bodyPr>
            <a:lstStyle/>
            <a:p>
              <a:pPr algn="just">
                <a:lnSpc>
                  <a:spcPts val="3920"/>
                </a:lnSpc>
              </a:pPr>
              <a:r>
                <a:rPr lang="en-US" sz="2800" dirty="0" err="1">
                  <a:solidFill>
                    <a:srgbClr val="000000"/>
                  </a:solidFill>
                  <a:latin typeface="Times New Roman"/>
                  <a:ea typeface="Times New Roman"/>
                  <a:cs typeface="Times New Roman"/>
                  <a:sym typeface="Times New Roman"/>
                </a:rPr>
                <a:t>GAN'lardaki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kayıp</a:t>
              </a:r>
              <a:r>
                <a:rPr lang="en-US" sz="2800" dirty="0">
                  <a:solidFill>
                    <a:srgbClr val="000000"/>
                  </a:solidFill>
                  <a:latin typeface="Times New Roman"/>
                  <a:ea typeface="Times New Roman"/>
                  <a:cs typeface="Times New Roman"/>
                  <a:sym typeface="Times New Roman"/>
                </a:rPr>
                <a:t> (loss) </a:t>
              </a:r>
              <a:r>
                <a:rPr lang="en-US" sz="2800" dirty="0" err="1">
                  <a:solidFill>
                    <a:srgbClr val="000000"/>
                  </a:solidFill>
                  <a:latin typeface="Times New Roman"/>
                  <a:ea typeface="Times New Roman"/>
                  <a:cs typeface="Times New Roman"/>
                  <a:sym typeface="Times New Roman"/>
                </a:rPr>
                <a:t>fonksiyonları</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sistemin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iki</a:t>
              </a:r>
              <a:r>
                <a:rPr lang="en-US" sz="2800" dirty="0">
                  <a:solidFill>
                    <a:srgbClr val="000000"/>
                  </a:solidFill>
                  <a:latin typeface="Times New Roman"/>
                  <a:ea typeface="Times New Roman"/>
                  <a:cs typeface="Times New Roman"/>
                  <a:sym typeface="Times New Roman"/>
                </a:rPr>
                <a:t> ana </a:t>
              </a:r>
              <a:r>
                <a:rPr lang="en-US" sz="2800" dirty="0" err="1">
                  <a:solidFill>
                    <a:srgbClr val="000000"/>
                  </a:solidFill>
                  <a:latin typeface="Times New Roman"/>
                  <a:ea typeface="Times New Roman"/>
                  <a:cs typeface="Times New Roman"/>
                  <a:sym typeface="Times New Roman"/>
                </a:rPr>
                <a:t>bileşeninin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eğitimini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yönlendiren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matematiksel</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formüllerdir</a:t>
              </a:r>
              <a:r>
                <a:rPr lang="en-US" sz="2800" dirty="0">
                  <a:solidFill>
                    <a:srgbClr val="000000"/>
                  </a:solidFill>
                  <a:latin typeface="Times New Roman"/>
                  <a:ea typeface="Times New Roman"/>
                  <a:cs typeface="Times New Roman"/>
                  <a:sym typeface="Times New Roman"/>
                </a:rPr>
                <a:t>. Her </a:t>
              </a:r>
              <a:r>
                <a:rPr lang="en-US" sz="2800" dirty="0" err="1">
                  <a:solidFill>
                    <a:srgbClr val="000000"/>
                  </a:solidFill>
                  <a:latin typeface="Times New Roman"/>
                  <a:ea typeface="Times New Roman"/>
                  <a:cs typeface="Times New Roman"/>
                  <a:sym typeface="Times New Roman"/>
                </a:rPr>
                <a:t>iki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ağ</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için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ayrı</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kayıp</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fonksiyonları</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kullanılır</a:t>
              </a:r>
              <a:r>
                <a:rPr lang="en-US" sz="2800" dirty="0">
                  <a:solidFill>
                    <a:srgbClr val="000000"/>
                  </a:solidFill>
                  <a:latin typeface="Times New Roman"/>
                  <a:ea typeface="Times New Roman"/>
                  <a:cs typeface="Times New Roman"/>
                  <a:sym typeface="Times New Roman"/>
                </a:rPr>
                <a:t>:</a:t>
              </a:r>
            </a:p>
            <a:p>
              <a:pPr algn="just">
                <a:lnSpc>
                  <a:spcPts val="3920"/>
                </a:lnSpc>
              </a:pPr>
              <a:r>
                <a:rPr lang="en-US" sz="2800" b="1" dirty="0">
                  <a:solidFill>
                    <a:srgbClr val="000000"/>
                  </a:solidFill>
                  <a:latin typeface="Times New Roman Bold"/>
                  <a:ea typeface="Times New Roman Bold"/>
                  <a:cs typeface="Times New Roman Bold"/>
                  <a:sym typeface="Times New Roman Bold"/>
                </a:rPr>
                <a:t>Discriminator </a:t>
              </a:r>
              <a:r>
                <a:rPr lang="en-US" sz="2800" b="1" dirty="0" err="1">
                  <a:solidFill>
                    <a:srgbClr val="000000"/>
                  </a:solidFill>
                  <a:latin typeface="Times New Roman Bold"/>
                  <a:ea typeface="Times New Roman Bold"/>
                  <a:cs typeface="Times New Roman Bold"/>
                  <a:sym typeface="Times New Roman Bold"/>
                </a:rPr>
                <a:t>Kayıp</a:t>
              </a:r>
              <a:r>
                <a:rPr lang="en-US" sz="2800" b="1" dirty="0">
                  <a:solidFill>
                    <a:srgbClr val="000000"/>
                  </a:solidFill>
                  <a:latin typeface="Times New Roman Bold"/>
                  <a:ea typeface="Times New Roman Bold"/>
                  <a:cs typeface="Times New Roman Bold"/>
                  <a:sym typeface="Times New Roman Bold"/>
                </a:rPr>
                <a:t> </a:t>
              </a:r>
              <a:r>
                <a:rPr lang="en-US" sz="2800" b="1" dirty="0" err="1">
                  <a:solidFill>
                    <a:srgbClr val="000000"/>
                  </a:solidFill>
                  <a:latin typeface="Times New Roman Bold"/>
                  <a:ea typeface="Times New Roman Bold"/>
                  <a:cs typeface="Times New Roman Bold"/>
                  <a:sym typeface="Times New Roman Bold"/>
                </a:rPr>
                <a:t>Fonksiyonu</a:t>
              </a:r>
              <a:r>
                <a:rPr lang="en-US" sz="2800" b="1" dirty="0">
                  <a:solidFill>
                    <a:srgbClr val="000000"/>
                  </a:solidFill>
                  <a:latin typeface="Times New Roman Bold"/>
                  <a:ea typeface="Times New Roman Bold"/>
                  <a:cs typeface="Times New Roman Bold"/>
                  <a:sym typeface="Times New Roman Bold"/>
                </a:rPr>
                <a:t>:</a:t>
              </a:r>
            </a:p>
            <a:p>
              <a:pPr algn="just">
                <a:lnSpc>
                  <a:spcPts val="3920"/>
                </a:lnSpc>
              </a:pPr>
              <a:endParaRPr lang="en-US" sz="2800" b="1" dirty="0">
                <a:solidFill>
                  <a:srgbClr val="000000"/>
                </a:solidFill>
                <a:latin typeface="Times New Roman Bold"/>
                <a:ea typeface="Times New Roman Bold"/>
                <a:cs typeface="Times New Roman Bold"/>
                <a:sym typeface="Times New Roman Bold"/>
              </a:endParaRPr>
            </a:p>
            <a:p>
              <a:pPr algn="just">
                <a:lnSpc>
                  <a:spcPts val="3920"/>
                </a:lnSpc>
              </a:pPr>
              <a:r>
                <a:rPr lang="en-US" sz="2800" dirty="0">
                  <a:solidFill>
                    <a:srgbClr val="000000"/>
                  </a:solidFill>
                  <a:latin typeface="Times New Roman"/>
                  <a:ea typeface="Times New Roman"/>
                  <a:cs typeface="Times New Roman"/>
                  <a:sym typeface="Times New Roman"/>
                </a:rPr>
                <a:t>L_D = -E[log(D(x))] - E[log(1-D(G(z)))]</a:t>
              </a:r>
            </a:p>
            <a:p>
              <a:pPr algn="just">
                <a:lnSpc>
                  <a:spcPts val="3920"/>
                </a:lnSpc>
              </a:pPr>
              <a:r>
                <a:rPr lang="en-US" sz="2800" dirty="0">
                  <a:solidFill>
                    <a:srgbClr val="000000"/>
                  </a:solidFill>
                  <a:latin typeface="Times New Roman"/>
                  <a:ea typeface="Times New Roman"/>
                  <a:cs typeface="Times New Roman"/>
                  <a:sym typeface="Times New Roman"/>
                </a:rPr>
                <a:t>Bu </a:t>
              </a:r>
              <a:r>
                <a:rPr lang="en-US" sz="2800" dirty="0" err="1">
                  <a:solidFill>
                    <a:srgbClr val="000000"/>
                  </a:solidFill>
                  <a:latin typeface="Times New Roman"/>
                  <a:ea typeface="Times New Roman"/>
                  <a:cs typeface="Times New Roman"/>
                  <a:sym typeface="Times New Roman"/>
                </a:rPr>
                <a:t>formülün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açıklaması</a:t>
              </a:r>
              <a:r>
                <a:rPr lang="en-US" sz="2800" dirty="0">
                  <a:solidFill>
                    <a:srgbClr val="000000"/>
                  </a:solidFill>
                  <a:latin typeface="Times New Roman"/>
                  <a:ea typeface="Times New Roman"/>
                  <a:cs typeface="Times New Roman"/>
                  <a:sym typeface="Times New Roman"/>
                </a:rPr>
                <a:t>:</a:t>
              </a:r>
            </a:p>
            <a:p>
              <a:pPr marL="604521" lvl="1" indent="-302261" algn="just">
                <a:lnSpc>
                  <a:spcPts val="3920"/>
                </a:lnSpc>
                <a:buFont typeface="Arial"/>
                <a:buChar char="•"/>
              </a:pPr>
              <a:r>
                <a:rPr lang="en-US" sz="2800" dirty="0">
                  <a:solidFill>
                    <a:srgbClr val="000000"/>
                  </a:solidFill>
                  <a:latin typeface="Times New Roman"/>
                  <a:ea typeface="Times New Roman"/>
                  <a:cs typeface="Times New Roman"/>
                  <a:sym typeface="Times New Roman"/>
                </a:rPr>
                <a:t>İlk </a:t>
              </a:r>
              <a:r>
                <a:rPr lang="en-US" sz="2800" dirty="0" err="1">
                  <a:solidFill>
                    <a:srgbClr val="000000"/>
                  </a:solidFill>
                  <a:latin typeface="Times New Roman"/>
                  <a:ea typeface="Times New Roman"/>
                  <a:cs typeface="Times New Roman"/>
                  <a:sym typeface="Times New Roman"/>
                </a:rPr>
                <a:t>terim</a:t>
              </a:r>
              <a:r>
                <a:rPr lang="en-US" sz="2800" dirty="0">
                  <a:solidFill>
                    <a:srgbClr val="000000"/>
                  </a:solidFill>
                  <a:latin typeface="Times New Roman"/>
                  <a:ea typeface="Times New Roman"/>
                  <a:cs typeface="Times New Roman"/>
                  <a:sym typeface="Times New Roman"/>
                </a:rPr>
                <a:t> -E[log(D(x))]: </a:t>
              </a:r>
              <a:r>
                <a:rPr lang="en-US" sz="2800" dirty="0" err="1">
                  <a:solidFill>
                    <a:srgbClr val="000000"/>
                  </a:solidFill>
                  <a:latin typeface="Times New Roman"/>
                  <a:ea typeface="Times New Roman"/>
                  <a:cs typeface="Times New Roman"/>
                  <a:sym typeface="Times New Roman"/>
                </a:rPr>
                <a:t>Gerçek</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görüntüler</a:t>
              </a:r>
              <a:r>
                <a:rPr lang="en-US" sz="2800" dirty="0">
                  <a:solidFill>
                    <a:srgbClr val="000000"/>
                  </a:solidFill>
                  <a:latin typeface="Times New Roman"/>
                  <a:ea typeface="Times New Roman"/>
                  <a:cs typeface="Times New Roman"/>
                  <a:sym typeface="Times New Roman"/>
                </a:rPr>
                <a:t> (x) </a:t>
              </a:r>
              <a:r>
                <a:rPr lang="en-US" sz="2800" dirty="0" err="1">
                  <a:solidFill>
                    <a:srgbClr val="000000"/>
                  </a:solidFill>
                  <a:latin typeface="Times New Roman"/>
                  <a:ea typeface="Times New Roman"/>
                  <a:cs typeface="Times New Roman"/>
                  <a:sym typeface="Times New Roman"/>
                </a:rPr>
                <a:t>için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Discriminator'ın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çıktısı</a:t>
              </a:r>
              <a:r>
                <a:rPr lang="en-US" sz="2800" dirty="0">
                  <a:solidFill>
                    <a:srgbClr val="000000"/>
                  </a:solidFill>
                  <a:latin typeface="Times New Roman"/>
                  <a:ea typeface="Times New Roman"/>
                  <a:cs typeface="Times New Roman"/>
                  <a:sym typeface="Times New Roman"/>
                </a:rPr>
                <a:t>. Discriminator </a:t>
              </a:r>
              <a:r>
                <a:rPr lang="en-US" sz="2800" dirty="0" err="1">
                  <a:solidFill>
                    <a:srgbClr val="000000"/>
                  </a:solidFill>
                  <a:latin typeface="Times New Roman"/>
                  <a:ea typeface="Times New Roman"/>
                  <a:cs typeface="Times New Roman"/>
                  <a:sym typeface="Times New Roman"/>
                </a:rPr>
                <a:t>gerçek</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görüntülere</a:t>
              </a:r>
              <a:r>
                <a:rPr lang="en-US" sz="2800" dirty="0">
                  <a:solidFill>
                    <a:srgbClr val="000000"/>
                  </a:solidFill>
                  <a:latin typeface="Times New Roman"/>
                  <a:ea typeface="Times New Roman"/>
                  <a:cs typeface="Times New Roman"/>
                  <a:sym typeface="Times New Roman"/>
                </a:rPr>
                <a:t> 1'e </a:t>
              </a:r>
              <a:r>
                <a:rPr lang="en-US" sz="2800" dirty="0" err="1">
                  <a:solidFill>
                    <a:srgbClr val="000000"/>
                  </a:solidFill>
                  <a:latin typeface="Times New Roman"/>
                  <a:ea typeface="Times New Roman"/>
                  <a:cs typeface="Times New Roman"/>
                  <a:sym typeface="Times New Roman"/>
                </a:rPr>
                <a:t>yakın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değerler</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vermeli</a:t>
              </a:r>
              <a:r>
                <a:rPr lang="en-US" sz="2800" dirty="0">
                  <a:solidFill>
                    <a:srgbClr val="000000"/>
                  </a:solidFill>
                  <a:latin typeface="Times New Roman"/>
                  <a:ea typeface="Times New Roman"/>
                  <a:cs typeface="Times New Roman"/>
                  <a:sym typeface="Times New Roman"/>
                </a:rPr>
                <a:t>.</a:t>
              </a:r>
            </a:p>
            <a:p>
              <a:pPr marL="604521" lvl="1" indent="-302261" algn="just">
                <a:lnSpc>
                  <a:spcPts val="3920"/>
                </a:lnSpc>
                <a:buFont typeface="Arial"/>
                <a:buChar char="•"/>
              </a:pPr>
              <a:r>
                <a:rPr lang="en-US" sz="2800" dirty="0" err="1">
                  <a:solidFill>
                    <a:srgbClr val="000000"/>
                  </a:solidFill>
                  <a:latin typeface="Times New Roman"/>
                  <a:ea typeface="Times New Roman"/>
                  <a:cs typeface="Times New Roman"/>
                  <a:sym typeface="Times New Roman"/>
                </a:rPr>
                <a:t>İkinci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terim</a:t>
              </a:r>
              <a:r>
                <a:rPr lang="en-US" sz="2800" dirty="0">
                  <a:solidFill>
                    <a:srgbClr val="000000"/>
                  </a:solidFill>
                  <a:latin typeface="Times New Roman"/>
                  <a:ea typeface="Times New Roman"/>
                  <a:cs typeface="Times New Roman"/>
                  <a:sym typeface="Times New Roman"/>
                </a:rPr>
                <a:t> -E[log(1-D(G(z)))]: </a:t>
              </a:r>
              <a:r>
                <a:rPr lang="en-US" sz="2800" dirty="0" err="1">
                  <a:solidFill>
                    <a:srgbClr val="000000"/>
                  </a:solidFill>
                  <a:latin typeface="Times New Roman"/>
                  <a:ea typeface="Times New Roman"/>
                  <a:cs typeface="Times New Roman"/>
                  <a:sym typeface="Times New Roman"/>
                </a:rPr>
                <a:t>Generator'ın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ürettiği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sahte</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görüntüler</a:t>
              </a:r>
              <a:r>
                <a:rPr lang="en-US" sz="2800" dirty="0">
                  <a:solidFill>
                    <a:srgbClr val="000000"/>
                  </a:solidFill>
                  <a:latin typeface="Times New Roman"/>
                  <a:ea typeface="Times New Roman"/>
                  <a:cs typeface="Times New Roman"/>
                  <a:sym typeface="Times New Roman"/>
                </a:rPr>
                <a:t> (G(z)) </a:t>
              </a:r>
              <a:r>
                <a:rPr lang="en-US" sz="2800" dirty="0" err="1">
                  <a:solidFill>
                    <a:srgbClr val="000000"/>
                  </a:solidFill>
                  <a:latin typeface="Times New Roman"/>
                  <a:ea typeface="Times New Roman"/>
                  <a:cs typeface="Times New Roman"/>
                  <a:sym typeface="Times New Roman"/>
                </a:rPr>
                <a:t>için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Discriminator'ın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çıktısı</a:t>
              </a:r>
              <a:r>
                <a:rPr lang="en-US" sz="2800" dirty="0">
                  <a:solidFill>
                    <a:srgbClr val="000000"/>
                  </a:solidFill>
                  <a:latin typeface="Times New Roman"/>
                  <a:ea typeface="Times New Roman"/>
                  <a:cs typeface="Times New Roman"/>
                  <a:sym typeface="Times New Roman"/>
                </a:rPr>
                <a:t>. Discriminator </a:t>
              </a:r>
              <a:r>
                <a:rPr lang="en-US" sz="2800" dirty="0" err="1">
                  <a:solidFill>
                    <a:srgbClr val="000000"/>
                  </a:solidFill>
                  <a:latin typeface="Times New Roman"/>
                  <a:ea typeface="Times New Roman"/>
                  <a:cs typeface="Times New Roman"/>
                  <a:sym typeface="Times New Roman"/>
                </a:rPr>
                <a:t>sahte</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görüntülere</a:t>
              </a:r>
              <a:r>
                <a:rPr lang="en-US" sz="2800" dirty="0">
                  <a:solidFill>
                    <a:srgbClr val="000000"/>
                  </a:solidFill>
                  <a:latin typeface="Times New Roman"/>
                  <a:ea typeface="Times New Roman"/>
                  <a:cs typeface="Times New Roman"/>
                  <a:sym typeface="Times New Roman"/>
                </a:rPr>
                <a:t> 0'a </a:t>
              </a:r>
              <a:r>
                <a:rPr lang="en-US" sz="2800" dirty="0" err="1">
                  <a:solidFill>
                    <a:srgbClr val="000000"/>
                  </a:solidFill>
                  <a:latin typeface="Times New Roman"/>
                  <a:ea typeface="Times New Roman"/>
                  <a:cs typeface="Times New Roman"/>
                  <a:sym typeface="Times New Roman"/>
                </a:rPr>
                <a:t>yakın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değerler</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vermeli</a:t>
              </a:r>
              <a:r>
                <a:rPr lang="en-US" sz="2800" dirty="0">
                  <a:solidFill>
                    <a:srgbClr val="000000"/>
                  </a:solidFill>
                  <a:latin typeface="Times New Roman"/>
                  <a:ea typeface="Times New Roman"/>
                  <a:cs typeface="Times New Roman"/>
                  <a:sym typeface="Times New Roman"/>
                </a:rPr>
                <a:t>.</a:t>
              </a:r>
            </a:p>
            <a:p>
              <a:pPr marL="604521" lvl="1" indent="-302261" algn="just">
                <a:lnSpc>
                  <a:spcPts val="3920"/>
                </a:lnSpc>
                <a:buFont typeface="Arial"/>
                <a:buChar char="•"/>
              </a:pPr>
              <a:r>
                <a:rPr lang="en-US" sz="2800" dirty="0">
                  <a:solidFill>
                    <a:srgbClr val="000000"/>
                  </a:solidFill>
                  <a:latin typeface="Times New Roman"/>
                  <a:ea typeface="Times New Roman"/>
                  <a:cs typeface="Times New Roman"/>
                  <a:sym typeface="Times New Roman"/>
                </a:rPr>
                <a:t>Discriminator </a:t>
              </a:r>
              <a:r>
                <a:rPr lang="en-US" sz="2800" dirty="0" err="1">
                  <a:solidFill>
                    <a:srgbClr val="000000"/>
                  </a:solidFill>
                  <a:latin typeface="Times New Roman"/>
                  <a:ea typeface="Times New Roman"/>
                  <a:cs typeface="Times New Roman"/>
                  <a:sym typeface="Times New Roman"/>
                </a:rPr>
                <a:t>bu</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kaybı</a:t>
              </a:r>
              <a:r>
                <a:rPr lang="en-US" sz="2800" dirty="0">
                  <a:solidFill>
                    <a:srgbClr val="000000"/>
                  </a:solidFill>
                  <a:latin typeface="Times New Roman"/>
                  <a:ea typeface="Times New Roman"/>
                  <a:cs typeface="Times New Roman"/>
                  <a:sym typeface="Times New Roman"/>
                </a:rPr>
                <a:t> minimize </a:t>
              </a:r>
              <a:r>
                <a:rPr lang="en-US" sz="2800" dirty="0" err="1">
                  <a:solidFill>
                    <a:srgbClr val="000000"/>
                  </a:solidFill>
                  <a:latin typeface="Times New Roman"/>
                  <a:ea typeface="Times New Roman"/>
                  <a:cs typeface="Times New Roman"/>
                  <a:sym typeface="Times New Roman"/>
                </a:rPr>
                <a:t>etmeye</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çalışır</a:t>
              </a:r>
              <a:r>
                <a:rPr lang="en-US" sz="2800" dirty="0">
                  <a:solidFill>
                    <a:srgbClr val="000000"/>
                  </a:solidFill>
                  <a:latin typeface="Times New Roman"/>
                  <a:ea typeface="Times New Roman"/>
                  <a:cs typeface="Times New Roman"/>
                  <a:sym typeface="Times New Roman"/>
                </a:rPr>
                <a:t>.</a:t>
              </a:r>
            </a:p>
          </p:txBody>
        </p:sp>
      </p:grpSp>
      <p:pic>
        <p:nvPicPr>
          <p:cNvPr id="8" name="Resim 7">
            <a:extLst>
              <a:ext uri="{FF2B5EF4-FFF2-40B4-BE49-F238E27FC236}">
                <a16:creationId xmlns:a16="http://schemas.microsoft.com/office/drawing/2014/main" id="{E1F1E34A-1748-4065-994B-AA31F065626E}"/>
              </a:ext>
            </a:extLst>
          </p:cNvPr>
          <p:cNvPicPr>
            <a:picLocks noChangeAspect="1"/>
          </p:cNvPicPr>
          <p:nvPr/>
        </p:nvPicPr>
        <p:blipFill>
          <a:blip r:embed="rId4"/>
          <a:stretch>
            <a:fillRect/>
          </a:stretch>
        </p:blipFill>
        <p:spPr>
          <a:xfrm>
            <a:off x="8458200" y="5035924"/>
            <a:ext cx="6582694" cy="80973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C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5000"/>
          </a:blip>
          <a:srcRect/>
          <a:stretch>
            <a:fillRect/>
          </a:stretch>
        </p:blipFill>
        <p:spPr>
          <a:xfrm rot="3203220">
            <a:off x="10055853" y="-265970"/>
            <a:ext cx="11814494" cy="12461864"/>
          </a:xfrm>
          <a:prstGeom prst="rect">
            <a:avLst/>
          </a:prstGeom>
        </p:spPr>
      </p:pic>
      <p:pic>
        <p:nvPicPr>
          <p:cNvPr id="3" name="Picture 3"/>
          <p:cNvPicPr>
            <a:picLocks noChangeAspect="1"/>
          </p:cNvPicPr>
          <p:nvPr/>
        </p:nvPicPr>
        <p:blipFill>
          <a:blip r:embed="rId3">
            <a:alphaModFix amt="25000"/>
          </a:blip>
          <a:srcRect/>
          <a:stretch>
            <a:fillRect/>
          </a:stretch>
        </p:blipFill>
        <p:spPr>
          <a:xfrm rot="-5741405">
            <a:off x="8316155" y="8504485"/>
            <a:ext cx="4865516" cy="6168780"/>
          </a:xfrm>
          <a:prstGeom prst="rect">
            <a:avLst/>
          </a:prstGeom>
        </p:spPr>
      </p:pic>
      <p:grpSp>
        <p:nvGrpSpPr>
          <p:cNvPr id="4" name="Group 4"/>
          <p:cNvGrpSpPr/>
          <p:nvPr/>
        </p:nvGrpSpPr>
        <p:grpSpPr>
          <a:xfrm>
            <a:off x="2057400" y="1409700"/>
            <a:ext cx="13531129" cy="5381331"/>
            <a:chOff x="0" y="0"/>
            <a:chExt cx="18041505" cy="7175108"/>
          </a:xfrm>
        </p:grpSpPr>
        <p:sp>
          <p:nvSpPr>
            <p:cNvPr id="5" name="TextBox 5"/>
            <p:cNvSpPr txBox="1"/>
            <p:nvPr/>
          </p:nvSpPr>
          <p:spPr>
            <a:xfrm>
              <a:off x="0" y="-133350"/>
              <a:ext cx="18041505" cy="1543050"/>
            </a:xfrm>
            <a:prstGeom prst="rect">
              <a:avLst/>
            </a:prstGeom>
          </p:spPr>
          <p:txBody>
            <a:bodyPr lIns="0" tIns="0" rIns="0" bIns="0" rtlCol="0" anchor="t">
              <a:spAutoFit/>
            </a:bodyPr>
            <a:lstStyle/>
            <a:p>
              <a:pPr marL="0" lvl="0" indent="0" algn="l">
                <a:lnSpc>
                  <a:spcPts val="8399"/>
                </a:lnSpc>
                <a:spcBef>
                  <a:spcPct val="0"/>
                </a:spcBef>
              </a:pPr>
              <a:r>
                <a:rPr lang="en-US" sz="6999" b="1">
                  <a:solidFill>
                    <a:srgbClr val="00BF63"/>
                  </a:solidFill>
                  <a:latin typeface="Times New Roman Bold"/>
                  <a:ea typeface="Times New Roman Bold"/>
                  <a:cs typeface="Times New Roman Bold"/>
                  <a:sym typeface="Times New Roman Bold"/>
                </a:rPr>
                <a:t>Kayıp Fonksiyonları</a:t>
              </a:r>
            </a:p>
          </p:txBody>
        </p:sp>
        <p:sp>
          <p:nvSpPr>
            <p:cNvPr id="6" name="TextBox 6"/>
            <p:cNvSpPr txBox="1"/>
            <p:nvPr/>
          </p:nvSpPr>
          <p:spPr>
            <a:xfrm>
              <a:off x="0" y="1872435"/>
              <a:ext cx="18041505" cy="5302673"/>
            </a:xfrm>
            <a:prstGeom prst="rect">
              <a:avLst/>
            </a:prstGeom>
          </p:spPr>
          <p:txBody>
            <a:bodyPr lIns="0" tIns="0" rIns="0" bIns="0" rtlCol="0" anchor="t">
              <a:spAutoFit/>
            </a:bodyPr>
            <a:lstStyle/>
            <a:p>
              <a:pPr algn="just">
                <a:lnSpc>
                  <a:spcPts val="3920"/>
                </a:lnSpc>
              </a:pPr>
              <a:r>
                <a:rPr lang="en-US" sz="2800" b="1" dirty="0">
                  <a:solidFill>
                    <a:srgbClr val="000000"/>
                  </a:solidFill>
                  <a:latin typeface="Times New Roman Bold"/>
                  <a:ea typeface="Times New Roman Bold"/>
                  <a:cs typeface="Times New Roman Bold"/>
                  <a:sym typeface="Times New Roman Bold"/>
                </a:rPr>
                <a:t>Generator </a:t>
              </a:r>
              <a:r>
                <a:rPr lang="en-US" sz="2800" b="1" dirty="0" err="1">
                  <a:solidFill>
                    <a:srgbClr val="000000"/>
                  </a:solidFill>
                  <a:latin typeface="Times New Roman Bold"/>
                  <a:ea typeface="Times New Roman Bold"/>
                  <a:cs typeface="Times New Roman Bold"/>
                  <a:sym typeface="Times New Roman Bold"/>
                </a:rPr>
                <a:t>Kayıp</a:t>
              </a:r>
              <a:r>
                <a:rPr lang="en-US" sz="2800" b="1" dirty="0">
                  <a:solidFill>
                    <a:srgbClr val="000000"/>
                  </a:solidFill>
                  <a:latin typeface="Times New Roman Bold"/>
                  <a:ea typeface="Times New Roman Bold"/>
                  <a:cs typeface="Times New Roman Bold"/>
                  <a:sym typeface="Times New Roman Bold"/>
                </a:rPr>
                <a:t> </a:t>
              </a:r>
              <a:r>
                <a:rPr lang="en-US" sz="2800" b="1" dirty="0" err="1">
                  <a:solidFill>
                    <a:srgbClr val="000000"/>
                  </a:solidFill>
                  <a:latin typeface="Times New Roman Bold"/>
                  <a:ea typeface="Times New Roman Bold"/>
                  <a:cs typeface="Times New Roman Bold"/>
                  <a:sym typeface="Times New Roman Bold"/>
                </a:rPr>
                <a:t>Fonksiyonu</a:t>
              </a:r>
              <a:r>
                <a:rPr lang="en-US" sz="2800" b="1" dirty="0">
                  <a:solidFill>
                    <a:srgbClr val="000000"/>
                  </a:solidFill>
                  <a:latin typeface="Times New Roman Bold"/>
                  <a:ea typeface="Times New Roman Bold"/>
                  <a:cs typeface="Times New Roman Bold"/>
                  <a:sym typeface="Times New Roman Bold"/>
                </a:rPr>
                <a:t>:</a:t>
              </a:r>
            </a:p>
            <a:p>
              <a:pPr algn="just">
                <a:lnSpc>
                  <a:spcPts val="3920"/>
                </a:lnSpc>
              </a:pPr>
              <a:endParaRPr lang="en-US" sz="2800" b="1" dirty="0">
                <a:solidFill>
                  <a:srgbClr val="000000"/>
                </a:solidFill>
                <a:latin typeface="Times New Roman Bold"/>
                <a:ea typeface="Times New Roman Bold"/>
                <a:cs typeface="Times New Roman Bold"/>
                <a:sym typeface="Times New Roman Bold"/>
              </a:endParaRPr>
            </a:p>
            <a:p>
              <a:pPr algn="just">
                <a:lnSpc>
                  <a:spcPts val="3920"/>
                </a:lnSpc>
              </a:pPr>
              <a:r>
                <a:rPr lang="en-US" sz="2800" dirty="0">
                  <a:solidFill>
                    <a:srgbClr val="000000"/>
                  </a:solidFill>
                  <a:latin typeface="Times New Roman"/>
                  <a:ea typeface="Times New Roman"/>
                  <a:cs typeface="Times New Roman"/>
                  <a:sym typeface="Times New Roman"/>
                </a:rPr>
                <a:t>L_G = -E[log(D(G(z)))]</a:t>
              </a:r>
            </a:p>
            <a:p>
              <a:pPr algn="just">
                <a:lnSpc>
                  <a:spcPts val="3920"/>
                </a:lnSpc>
              </a:pPr>
              <a:r>
                <a:rPr lang="en-US" sz="2800" dirty="0">
                  <a:solidFill>
                    <a:srgbClr val="000000"/>
                  </a:solidFill>
                  <a:latin typeface="Times New Roman"/>
                  <a:ea typeface="Times New Roman"/>
                  <a:cs typeface="Times New Roman"/>
                  <a:sym typeface="Times New Roman"/>
                </a:rPr>
                <a:t>Bu </a:t>
              </a:r>
              <a:r>
                <a:rPr lang="en-US" sz="2800" dirty="0" err="1">
                  <a:solidFill>
                    <a:srgbClr val="000000"/>
                  </a:solidFill>
                  <a:latin typeface="Times New Roman"/>
                  <a:ea typeface="Times New Roman"/>
                  <a:cs typeface="Times New Roman"/>
                  <a:sym typeface="Times New Roman"/>
                </a:rPr>
                <a:t>formülün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açıklaması</a:t>
              </a:r>
              <a:r>
                <a:rPr lang="en-US" sz="2800" dirty="0">
                  <a:solidFill>
                    <a:srgbClr val="000000"/>
                  </a:solidFill>
                  <a:latin typeface="Times New Roman"/>
                  <a:ea typeface="Times New Roman"/>
                  <a:cs typeface="Times New Roman"/>
                  <a:sym typeface="Times New Roman"/>
                </a:rPr>
                <a:t>:</a:t>
              </a:r>
            </a:p>
            <a:p>
              <a:pPr marL="604521" lvl="1" indent="-302261" algn="just">
                <a:lnSpc>
                  <a:spcPts val="3920"/>
                </a:lnSpc>
                <a:buFont typeface="Arial"/>
                <a:buChar char="•"/>
              </a:pPr>
              <a:r>
                <a:rPr lang="en-US" sz="2800" dirty="0">
                  <a:solidFill>
                    <a:srgbClr val="000000"/>
                  </a:solidFill>
                  <a:latin typeface="Times New Roman"/>
                  <a:ea typeface="Times New Roman"/>
                  <a:cs typeface="Times New Roman"/>
                  <a:sym typeface="Times New Roman"/>
                </a:rPr>
                <a:t>Generator, </a:t>
              </a:r>
              <a:r>
                <a:rPr lang="en-US" sz="2800" dirty="0" err="1">
                  <a:solidFill>
                    <a:srgbClr val="000000"/>
                  </a:solidFill>
                  <a:latin typeface="Times New Roman"/>
                  <a:ea typeface="Times New Roman"/>
                  <a:cs typeface="Times New Roman"/>
                  <a:sym typeface="Times New Roman"/>
                </a:rPr>
                <a:t>ürettiği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sahte</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görüntülerin</a:t>
              </a:r>
              <a:r>
                <a:rPr lang="en-US" sz="2800" dirty="0">
                  <a:solidFill>
                    <a:srgbClr val="000000"/>
                  </a:solidFill>
                  <a:latin typeface="Times New Roman"/>
                  <a:ea typeface="Times New Roman"/>
                  <a:cs typeface="Times New Roman"/>
                  <a:sym typeface="Times New Roman"/>
                </a:rPr>
                <a:t> (G(z)) Discriminator </a:t>
              </a:r>
              <a:r>
                <a:rPr lang="en-US" sz="2800" dirty="0" err="1">
                  <a:solidFill>
                    <a:srgbClr val="000000"/>
                  </a:solidFill>
                  <a:latin typeface="Times New Roman"/>
                  <a:ea typeface="Times New Roman"/>
                  <a:cs typeface="Times New Roman"/>
                  <a:sym typeface="Times New Roman"/>
                </a:rPr>
                <a:t>tarafından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gerçek</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olarak</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değerlendirilmesini</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ister</a:t>
              </a:r>
              <a:r>
                <a:rPr lang="en-US" sz="2800" dirty="0">
                  <a:solidFill>
                    <a:srgbClr val="000000"/>
                  </a:solidFill>
                  <a:latin typeface="Times New Roman"/>
                  <a:ea typeface="Times New Roman"/>
                  <a:cs typeface="Times New Roman"/>
                  <a:sym typeface="Times New Roman"/>
                </a:rPr>
                <a:t>.</a:t>
              </a:r>
            </a:p>
            <a:p>
              <a:pPr marL="604521" lvl="1" indent="-302261" algn="just">
                <a:lnSpc>
                  <a:spcPts val="3920"/>
                </a:lnSpc>
                <a:buFont typeface="Arial"/>
                <a:buChar char="•"/>
              </a:pPr>
              <a:r>
                <a:rPr lang="en-US" sz="2800" dirty="0">
                  <a:solidFill>
                    <a:srgbClr val="000000"/>
                  </a:solidFill>
                  <a:latin typeface="Times New Roman"/>
                  <a:ea typeface="Times New Roman"/>
                  <a:cs typeface="Times New Roman"/>
                  <a:sym typeface="Times New Roman"/>
                </a:rPr>
                <a:t>Bu </a:t>
              </a:r>
              <a:r>
                <a:rPr lang="en-US" sz="2800" dirty="0" err="1">
                  <a:solidFill>
                    <a:srgbClr val="000000"/>
                  </a:solidFill>
                  <a:latin typeface="Times New Roman"/>
                  <a:ea typeface="Times New Roman"/>
                  <a:cs typeface="Times New Roman"/>
                  <a:sym typeface="Times New Roman"/>
                </a:rPr>
                <a:t>nedenle</a:t>
              </a:r>
              <a:r>
                <a:rPr lang="en-US" sz="2800" dirty="0">
                  <a:solidFill>
                    <a:srgbClr val="000000"/>
                  </a:solidFill>
                  <a:latin typeface="Times New Roman"/>
                  <a:ea typeface="Times New Roman"/>
                  <a:cs typeface="Times New Roman"/>
                  <a:sym typeface="Times New Roman"/>
                </a:rPr>
                <a:t> D(G(z)) </a:t>
              </a:r>
              <a:r>
                <a:rPr lang="en-US" sz="2800" dirty="0" err="1">
                  <a:solidFill>
                    <a:srgbClr val="000000"/>
                  </a:solidFill>
                  <a:latin typeface="Times New Roman"/>
                  <a:ea typeface="Times New Roman"/>
                  <a:cs typeface="Times New Roman"/>
                  <a:sym typeface="Times New Roman"/>
                </a:rPr>
                <a:t>değerinin</a:t>
              </a:r>
              <a:r>
                <a:rPr lang="en-US" sz="2800" dirty="0">
                  <a:solidFill>
                    <a:srgbClr val="000000"/>
                  </a:solidFill>
                  <a:latin typeface="Times New Roman"/>
                  <a:ea typeface="Times New Roman"/>
                  <a:cs typeface="Times New Roman"/>
                  <a:sym typeface="Times New Roman"/>
                </a:rPr>
                <a:t> 1'e </a:t>
              </a:r>
              <a:r>
                <a:rPr lang="en-US" sz="2800" dirty="0" err="1">
                  <a:solidFill>
                    <a:srgbClr val="000000"/>
                  </a:solidFill>
                  <a:latin typeface="Times New Roman"/>
                  <a:ea typeface="Times New Roman"/>
                  <a:cs typeface="Times New Roman"/>
                  <a:sym typeface="Times New Roman"/>
                </a:rPr>
                <a:t>yakın</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olmasını</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hedefler</a:t>
              </a:r>
              <a:r>
                <a:rPr lang="en-US" sz="2800" dirty="0">
                  <a:solidFill>
                    <a:srgbClr val="000000"/>
                  </a:solidFill>
                  <a:latin typeface="Times New Roman"/>
                  <a:ea typeface="Times New Roman"/>
                  <a:cs typeface="Times New Roman"/>
                  <a:sym typeface="Times New Roman"/>
                </a:rPr>
                <a:t>.</a:t>
              </a:r>
            </a:p>
            <a:p>
              <a:pPr marL="604521" lvl="1" indent="-302261" algn="just">
                <a:lnSpc>
                  <a:spcPts val="3920"/>
                </a:lnSpc>
                <a:buFont typeface="Arial"/>
                <a:buChar char="•"/>
              </a:pPr>
              <a:r>
                <a:rPr lang="en-US" sz="2800" dirty="0">
                  <a:solidFill>
                    <a:srgbClr val="000000"/>
                  </a:solidFill>
                  <a:latin typeface="Times New Roman"/>
                  <a:ea typeface="Times New Roman"/>
                  <a:cs typeface="Times New Roman"/>
                  <a:sym typeface="Times New Roman"/>
                </a:rPr>
                <a:t>Generator </a:t>
              </a:r>
              <a:r>
                <a:rPr lang="en-US" sz="2800" dirty="0" err="1">
                  <a:solidFill>
                    <a:srgbClr val="000000"/>
                  </a:solidFill>
                  <a:latin typeface="Times New Roman"/>
                  <a:ea typeface="Times New Roman"/>
                  <a:cs typeface="Times New Roman"/>
                  <a:sym typeface="Times New Roman"/>
                </a:rPr>
                <a:t>bu</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kaybı</a:t>
              </a:r>
              <a:r>
                <a:rPr lang="en-US" sz="2800" dirty="0">
                  <a:solidFill>
                    <a:srgbClr val="000000"/>
                  </a:solidFill>
                  <a:latin typeface="Times New Roman"/>
                  <a:ea typeface="Times New Roman"/>
                  <a:cs typeface="Times New Roman"/>
                  <a:sym typeface="Times New Roman"/>
                </a:rPr>
                <a:t> minimize </a:t>
              </a:r>
              <a:r>
                <a:rPr lang="en-US" sz="2800" dirty="0" err="1">
                  <a:solidFill>
                    <a:srgbClr val="000000"/>
                  </a:solidFill>
                  <a:latin typeface="Times New Roman"/>
                  <a:ea typeface="Times New Roman"/>
                  <a:cs typeface="Times New Roman"/>
                  <a:sym typeface="Times New Roman"/>
                </a:rPr>
                <a:t>etmeye</a:t>
              </a:r>
              <a:r>
                <a:rPr lang="en-US" sz="2800" dirty="0">
                  <a:solidFill>
                    <a:srgbClr val="000000"/>
                  </a:solidFill>
                  <a:latin typeface="Times New Roman"/>
                  <a:ea typeface="Times New Roman"/>
                  <a:cs typeface="Times New Roman"/>
                  <a:sym typeface="Times New Roman"/>
                </a:rPr>
                <a:t> </a:t>
              </a:r>
              <a:r>
                <a:rPr lang="en-US" sz="2800" dirty="0" err="1">
                  <a:solidFill>
                    <a:srgbClr val="000000"/>
                  </a:solidFill>
                  <a:latin typeface="Times New Roman"/>
                  <a:ea typeface="Times New Roman"/>
                  <a:cs typeface="Times New Roman"/>
                  <a:sym typeface="Times New Roman"/>
                </a:rPr>
                <a:t>çalışır</a:t>
              </a:r>
              <a:r>
                <a:rPr lang="en-US" sz="2800" dirty="0">
                  <a:solidFill>
                    <a:srgbClr val="000000"/>
                  </a:solidFill>
                  <a:latin typeface="Times New Roman"/>
                  <a:ea typeface="Times New Roman"/>
                  <a:cs typeface="Times New Roman"/>
                  <a:sym typeface="Times New Roman"/>
                </a:rPr>
                <a:t>.</a:t>
              </a:r>
            </a:p>
          </p:txBody>
        </p:sp>
      </p:grpSp>
      <p:pic>
        <p:nvPicPr>
          <p:cNvPr id="8" name="Resim 7">
            <a:extLst>
              <a:ext uri="{FF2B5EF4-FFF2-40B4-BE49-F238E27FC236}">
                <a16:creationId xmlns:a16="http://schemas.microsoft.com/office/drawing/2014/main" id="{46720B80-50C6-4159-95D1-75868E9B6534}"/>
              </a:ext>
            </a:extLst>
          </p:cNvPr>
          <p:cNvPicPr>
            <a:picLocks noChangeAspect="1"/>
          </p:cNvPicPr>
          <p:nvPr/>
        </p:nvPicPr>
        <p:blipFill>
          <a:blip r:embed="rId4"/>
          <a:stretch>
            <a:fillRect/>
          </a:stretch>
        </p:blipFill>
        <p:spPr>
          <a:xfrm>
            <a:off x="2209800" y="7169534"/>
            <a:ext cx="8991600" cy="131425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427</TotalTime>
  <Words>2010</Words>
  <Application>Microsoft Office PowerPoint</Application>
  <PresentationFormat>Özel</PresentationFormat>
  <Paragraphs>207</Paragraphs>
  <Slides>23</Slides>
  <Notes>0</Notes>
  <HiddenSlides>0</HiddenSlides>
  <MMClips>0</MMClips>
  <ScaleCrop>false</ScaleCrop>
  <HeadingPairs>
    <vt:vector size="6" baseType="variant">
      <vt:variant>
        <vt:lpstr>Kullanılan Yazı Tipleri</vt:lpstr>
      </vt:variant>
      <vt:variant>
        <vt:i4>7</vt:i4>
      </vt:variant>
      <vt:variant>
        <vt:lpstr>Tema</vt:lpstr>
      </vt:variant>
      <vt:variant>
        <vt:i4>1</vt:i4>
      </vt:variant>
      <vt:variant>
        <vt:lpstr>Slayt Başlıkları</vt:lpstr>
      </vt:variant>
      <vt:variant>
        <vt:i4>23</vt:i4>
      </vt:variant>
    </vt:vector>
  </HeadingPairs>
  <TitlesOfParts>
    <vt:vector size="31" baseType="lpstr">
      <vt:lpstr>Times New Roman</vt:lpstr>
      <vt:lpstr>Calibri</vt:lpstr>
      <vt:lpstr>Times New Roman Bold</vt:lpstr>
      <vt:lpstr>Agrandir Bold</vt:lpstr>
      <vt:lpstr>Agrandir</vt:lpstr>
      <vt:lpstr>Arimo</vt:lpstr>
      <vt:lpstr>Arial</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Çekişmeli Üretici Ağlar (Generative Adversarial Networks - GANs)</dc:title>
  <cp:lastModifiedBy>fatih özyurt</cp:lastModifiedBy>
  <cp:revision>8</cp:revision>
  <dcterms:created xsi:type="dcterms:W3CDTF">2006-08-16T00:00:00Z</dcterms:created>
  <dcterms:modified xsi:type="dcterms:W3CDTF">2024-12-10T06:17:22Z</dcterms:modified>
  <dc:identifier>DAGYfuY8fSQ</dc:identifier>
</cp:coreProperties>
</file>

<file path=docProps/thumbnail.jpeg>
</file>